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70" r:id="rId5"/>
    <p:sldId id="259" r:id="rId6"/>
    <p:sldId id="262" r:id="rId7"/>
    <p:sldId id="289" r:id="rId8"/>
    <p:sldId id="290" r:id="rId9"/>
    <p:sldId id="263" r:id="rId10"/>
    <p:sldId id="279" r:id="rId11"/>
    <p:sldId id="293" r:id="rId12"/>
    <p:sldId id="294" r:id="rId13"/>
    <p:sldId id="296" r:id="rId14"/>
    <p:sldId id="295" r:id="rId15"/>
    <p:sldId id="284" r:id="rId16"/>
    <p:sldId id="287" r:id="rId17"/>
    <p:sldId id="264" r:id="rId18"/>
    <p:sldId id="297" r:id="rId19"/>
    <p:sldId id="265" r:id="rId20"/>
    <p:sldId id="292" r:id="rId21"/>
    <p:sldId id="266" r:id="rId22"/>
    <p:sldId id="273" r:id="rId23"/>
    <p:sldId id="267" r:id="rId24"/>
    <p:sldId id="268" r:id="rId25"/>
    <p:sldId id="269" r:id="rId26"/>
    <p:sldId id="274" r:id="rId27"/>
    <p:sldId id="285" r:id="rId28"/>
    <p:sldId id="280" r:id="rId29"/>
    <p:sldId id="298" r:id="rId30"/>
    <p:sldId id="283" r:id="rId31"/>
    <p:sldId id="276" r:id="rId32"/>
    <p:sldId id="2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3C54"/>
    <a:srgbClr val="817E9F"/>
    <a:srgbClr val="262626"/>
    <a:srgbClr val="BFBFBF"/>
    <a:srgbClr val="ABF0D1"/>
    <a:srgbClr val="FEE9E1"/>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6F0BD-AFB8-CFA8-A11B-C650182907F5}" v="22" dt="2023-12-21T08:57:35.126"/>
    <p1510:client id="{54216075-35A2-BA3C-1C6B-B6E964392FE7}" v="1" dt="2023-12-21T11:28:17.303"/>
    <p1510:client id="{6311BFBB-8A22-FEDD-1DAF-2FC908D76EA8}" v="2" dt="2023-12-21T11:27:52.583"/>
    <p1510:client id="{AFD73991-B0F3-45FB-AD56-B6B7D981BEB7}" v="1261" vWet="1263" dt="2023-12-21T09:11:13.229"/>
    <p1510:client id="{C757814C-8AA7-49E8-BD4B-79A48289AD04}" v="101" dt="2023-12-21T12:17:24.562"/>
    <p1510:client id="{E269C168-3285-5048-AD05-EAEF0251B0DD}" v="1" dt="2023-12-21T13:08:21.650"/>
    <p1510:client id="{ECF71BCE-F977-4703-96E4-BEA71A4E8409}" v="6293" dt="2023-12-21T15:45:04.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44" autoAdjust="0"/>
  </p:normalViewPr>
  <p:slideViewPr>
    <p:cSldViewPr snapToGrid="0">
      <p:cViewPr varScale="1">
        <p:scale>
          <a:sx n="92" d="100"/>
          <a:sy n="92" d="100"/>
        </p:scale>
        <p:origin x="534"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869F2-B85E-491B-9B10-C3FD7F97440E}" type="datetimeFigureOut">
              <a:rPr lang="en-GB" smtClean="0"/>
              <a:t>21/12/2023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61D95-873A-4F8F-8783-2E0BC3A6AB86}" type="slidenum">
              <a:rPr lang="en-GB" smtClean="0"/>
              <a:t>‹#›</a:t>
            </a:fld>
            <a:endParaRPr lang="en-GB"/>
          </a:p>
        </p:txBody>
      </p:sp>
    </p:spTree>
    <p:extLst>
      <p:ext uri="{BB962C8B-B14F-4D97-AF65-F5344CB8AC3E}">
        <p14:creationId xmlns:p14="http://schemas.microsoft.com/office/powerpoint/2010/main" val="269308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err="1">
                <a:cs typeface="Calibri"/>
              </a:rPr>
              <a:t>When</a:t>
            </a:r>
            <a:r>
              <a:rPr lang="nl-NL">
                <a:cs typeface="Calibri"/>
              </a:rPr>
              <a:t> </a:t>
            </a:r>
            <a:r>
              <a:rPr lang="nl-NL" err="1">
                <a:cs typeface="Calibri"/>
              </a:rPr>
              <a:t>will</a:t>
            </a:r>
            <a:r>
              <a:rPr lang="nl-NL">
                <a:cs typeface="Calibri"/>
              </a:rPr>
              <a:t> YOU have </a:t>
            </a:r>
            <a:r>
              <a:rPr lang="nl-NL" err="1">
                <a:cs typeface="Calibri"/>
              </a:rPr>
              <a:t>an</a:t>
            </a:r>
            <a:r>
              <a:rPr lang="nl-NL">
                <a:cs typeface="Calibri"/>
              </a:rPr>
              <a:t> accident?</a:t>
            </a:r>
            <a:endParaRPr lang="nl-NL"/>
          </a:p>
          <a:p>
            <a:endParaRPr lang="en-BE"/>
          </a:p>
          <a:p>
            <a:r>
              <a:rPr lang="en-BE"/>
              <a:t>A </a:t>
            </a:r>
            <a:r>
              <a:rPr lang="en-GB" b="0" i="0">
                <a:solidFill>
                  <a:srgbClr val="D1D5DB"/>
                </a:solidFill>
                <a:effectLst/>
                <a:latin typeface="Söhne"/>
              </a:rPr>
              <a:t>challenging</a:t>
            </a:r>
            <a:r>
              <a:rPr lang="en-BE"/>
              <a:t> and harsh question we almost don’t dare</a:t>
            </a:r>
            <a:r>
              <a:rPr lang="en-GB"/>
              <a:t> to</a:t>
            </a:r>
            <a:r>
              <a:rPr lang="en-BE"/>
              <a:t> ask.</a:t>
            </a:r>
            <a:endParaRPr lang="nl-NL">
              <a:cs typeface="Calibri"/>
            </a:endParaRPr>
          </a:p>
          <a:p>
            <a:endParaRPr lang="en-BE"/>
          </a:p>
          <a:p>
            <a:r>
              <a:rPr lang="en-GB"/>
              <a:t>It is impossible to know and to predict!</a:t>
            </a:r>
            <a:endParaRPr lang="en-BE">
              <a:cs typeface="Calibri"/>
            </a:endParaRPr>
          </a:p>
          <a:p>
            <a:r>
              <a:rPr lang="en-US">
                <a:solidFill>
                  <a:srgbClr val="000000"/>
                </a:solidFill>
                <a:latin typeface="Calibri"/>
                <a:cs typeface="Calibri"/>
              </a:rPr>
              <a:t>That's precisely why you require our expertise!</a:t>
            </a:r>
          </a:p>
          <a:p>
            <a:r>
              <a:rPr lang="en-BE" b="0" i="0">
                <a:solidFill>
                  <a:srgbClr val="D1D5DB"/>
                </a:solidFill>
                <a:effectLst/>
                <a:latin typeface="Söhne"/>
              </a:rPr>
              <a:t>Kevin D</a:t>
            </a:r>
            <a:endParaRPr lang="nl-NL"/>
          </a:p>
        </p:txBody>
      </p:sp>
      <p:sp>
        <p:nvSpPr>
          <p:cNvPr id="4" name="Tijdelijke aanduiding voor dianummer 3"/>
          <p:cNvSpPr>
            <a:spLocks noGrp="1"/>
          </p:cNvSpPr>
          <p:nvPr>
            <p:ph type="sldNum" sz="quarter" idx="5"/>
          </p:nvPr>
        </p:nvSpPr>
        <p:spPr/>
        <p:txBody>
          <a:bodyPr/>
          <a:lstStyle/>
          <a:p>
            <a:fld id="{3EF61D95-873A-4F8F-8783-2E0BC3A6AB86}" type="slidenum">
              <a:rPr lang="en-GB" smtClean="0"/>
              <a:t>1</a:t>
            </a:fld>
            <a:endParaRPr lang="en-GB"/>
          </a:p>
        </p:txBody>
      </p:sp>
    </p:spTree>
    <p:extLst>
      <p:ext uri="{BB962C8B-B14F-4D97-AF65-F5344CB8AC3E}">
        <p14:creationId xmlns:p14="http://schemas.microsoft.com/office/powerpoint/2010/main" val="3658855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And with the help of collaborative partnerships, we commit to continuous evolution, staying at the forefront of health and wellness.</a:t>
            </a:r>
          </a:p>
          <a:p>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dirty="0">
                <a:solidFill>
                  <a:srgbClr val="D1D5DB"/>
                </a:solidFill>
                <a:effectLst/>
                <a:latin typeface="Söhne"/>
              </a:rPr>
              <a:t>Kevin </a:t>
            </a:r>
            <a:r>
              <a:rPr lang="en-US" b="0" i="0" dirty="0">
                <a:solidFill>
                  <a:srgbClr val="D1D5DB"/>
                </a:solidFill>
                <a:effectLst/>
                <a:latin typeface="Söhne"/>
              </a:rPr>
              <a:t>D</a:t>
            </a:r>
            <a:endParaRPr lang="en-GB" dirty="0"/>
          </a:p>
          <a:p>
            <a:endParaRPr lang="en-GB" dirty="0"/>
          </a:p>
        </p:txBody>
      </p:sp>
      <p:sp>
        <p:nvSpPr>
          <p:cNvPr id="4" name="Slide Number Placeholder 3"/>
          <p:cNvSpPr>
            <a:spLocks noGrp="1"/>
          </p:cNvSpPr>
          <p:nvPr>
            <p:ph type="sldNum" sz="quarter" idx="5"/>
          </p:nvPr>
        </p:nvSpPr>
        <p:spPr/>
        <p:txBody>
          <a:bodyPr/>
          <a:lstStyle/>
          <a:p>
            <a:fld id="{3EF61D95-873A-4F8F-8783-2E0BC3A6AB86}" type="slidenum">
              <a:rPr lang="en-GB" smtClean="0"/>
              <a:t>10</a:t>
            </a:fld>
            <a:endParaRPr lang="en-GB"/>
          </a:p>
        </p:txBody>
      </p:sp>
    </p:spTree>
    <p:extLst>
      <p:ext uri="{BB962C8B-B14F-4D97-AF65-F5344CB8AC3E}">
        <p14:creationId xmlns:p14="http://schemas.microsoft.com/office/powerpoint/2010/main" val="1209462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basically envision a better future where </a:t>
            </a:r>
            <a:r>
              <a:rPr lang="en-US" b="0" i="0" dirty="0" err="1">
                <a:solidFill>
                  <a:srgbClr val="D1D5DB"/>
                </a:solidFill>
                <a:effectLst/>
                <a:latin typeface="Söhne"/>
              </a:rPr>
              <a:t>AdraMed</a:t>
            </a:r>
            <a:r>
              <a:rPr lang="en-US" b="0" i="0" dirty="0">
                <a:solidFill>
                  <a:srgbClr val="D1D5DB"/>
                </a:solidFill>
                <a:effectLst/>
                <a:latin typeface="Söhne"/>
              </a:rPr>
              <a:t> plays a pivotal role in building healthier and happier communities around the universe.</a:t>
            </a:r>
          </a:p>
          <a:p>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dirty="0">
                <a:solidFill>
                  <a:srgbClr val="D1D5DB"/>
                </a:solidFill>
                <a:effectLst/>
                <a:latin typeface="Söhne"/>
              </a:rPr>
              <a:t>Kevin </a:t>
            </a:r>
            <a:r>
              <a:rPr lang="en-US" b="0" i="0" dirty="0">
                <a:solidFill>
                  <a:srgbClr val="D1D5DB"/>
                </a:solidFill>
                <a:effectLst/>
                <a:latin typeface="Söhne"/>
              </a:rPr>
              <a:t>D</a:t>
            </a:r>
            <a:endParaRPr lang="en-GB" dirty="0"/>
          </a:p>
          <a:p>
            <a:endParaRPr lang="en-GB" dirty="0"/>
          </a:p>
        </p:txBody>
      </p:sp>
      <p:sp>
        <p:nvSpPr>
          <p:cNvPr id="4" name="Slide Number Placeholder 3"/>
          <p:cNvSpPr>
            <a:spLocks noGrp="1"/>
          </p:cNvSpPr>
          <p:nvPr>
            <p:ph type="sldNum" sz="quarter" idx="5"/>
          </p:nvPr>
        </p:nvSpPr>
        <p:spPr/>
        <p:txBody>
          <a:bodyPr/>
          <a:lstStyle/>
          <a:p>
            <a:fld id="{3EF61D95-873A-4F8F-8783-2E0BC3A6AB86}" type="slidenum">
              <a:rPr lang="en-GB" smtClean="0"/>
              <a:t>11</a:t>
            </a:fld>
            <a:endParaRPr lang="en-GB"/>
          </a:p>
        </p:txBody>
      </p:sp>
    </p:spTree>
    <p:extLst>
      <p:ext uri="{BB962C8B-B14F-4D97-AF65-F5344CB8AC3E}">
        <p14:creationId xmlns:p14="http://schemas.microsoft.com/office/powerpoint/2010/main" val="3167983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Ladies and gentlemen, let's dive into the market landscape.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Understanding our audience is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Our demographics analysis has revealed a diverse user base, spanning various age groups and geographic locations. In terms of age distribution, we've observed significant engagement from the age groups 19-26 and 67-74, showcasing a strong appeal to the young adult demographic. Geographically, our users are spread across all colonies</a:t>
            </a:r>
            <a:r>
              <a:rPr lang="en-BE" b="0" i="0">
                <a:solidFill>
                  <a:srgbClr val="D1D5DB"/>
                </a:solidFill>
                <a:effectLst/>
                <a:latin typeface="Söhne"/>
              </a:rPr>
              <a:t> and beyond</a:t>
            </a:r>
            <a:r>
              <a:rPr lang="en-US" b="0" i="0">
                <a:solidFill>
                  <a:srgbClr val="D1D5DB"/>
                </a:solidFill>
                <a:effectLst/>
                <a:latin typeface="Söhne"/>
              </a:rPr>
              <a:t>, indicating a wide interest in our health and wellness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Current trends indicate a growing demand for connected health solutions, aligning perfectly with our mission. Now, in terms of competition, we've identified that nobody offers the simplicity and accuracy of our product which makes our product, </a:t>
            </a:r>
            <a:r>
              <a:rPr lang="en-US" b="0" i="0" err="1">
                <a:solidFill>
                  <a:srgbClr val="D1D5DB"/>
                </a:solidFill>
                <a:effectLst/>
                <a:latin typeface="Söhne"/>
              </a:rPr>
              <a:t>ResQ</a:t>
            </a:r>
            <a:r>
              <a:rPr lang="en-US" b="0" i="0">
                <a:solidFill>
                  <a:srgbClr val="D1D5DB"/>
                </a:solidFill>
                <a:effectLst/>
                <a:latin typeface="Söhne"/>
              </a:rPr>
              <a:t>, stands out.</a:t>
            </a:r>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Kevin H</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12</a:t>
            </a:fld>
            <a:endParaRPr lang="en-GB"/>
          </a:p>
        </p:txBody>
      </p:sp>
    </p:spTree>
    <p:extLst>
      <p:ext uri="{BB962C8B-B14F-4D97-AF65-F5344CB8AC3E}">
        <p14:creationId xmlns:p14="http://schemas.microsoft.com/office/powerpoint/2010/main" val="3900578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Let's unveil our marketing strategy.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We've carefully selected channels that resonate with our audience, such as in and out app advertisement, but we trust that the usefulness of our product will advertise itself.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Our upcoming campaigns are designed to drive user acquisition and create a lasting impact. </a:t>
            </a:r>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Kevin H</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13</a:t>
            </a:fld>
            <a:endParaRPr lang="en-GB"/>
          </a:p>
        </p:txBody>
      </p:sp>
    </p:spTree>
    <p:extLst>
      <p:ext uri="{BB962C8B-B14F-4D97-AF65-F5344CB8AC3E}">
        <p14:creationId xmlns:p14="http://schemas.microsoft.com/office/powerpoint/2010/main" val="3156798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This is the </a:t>
            </a:r>
            <a:r>
              <a:rPr lang="en-US" b="0" i="0" dirty="0" err="1">
                <a:solidFill>
                  <a:srgbClr val="D1D5DB"/>
                </a:solidFill>
                <a:effectLst/>
                <a:latin typeface="Söhne"/>
              </a:rPr>
              <a:t>ResQ</a:t>
            </a:r>
            <a:r>
              <a:rPr lang="en-US" b="0" i="0" dirty="0">
                <a:solidFill>
                  <a:srgbClr val="D1D5DB"/>
                </a:solidFill>
                <a:effectLst/>
                <a:latin typeface="Söhne"/>
              </a:rPr>
              <a:t> ecosystem, where the Adria wristband, our AI </a:t>
            </a:r>
            <a:r>
              <a:rPr lang="en-US" b="0" i="0" dirty="0" err="1">
                <a:solidFill>
                  <a:srgbClr val="D1D5DB"/>
                </a:solidFill>
                <a:effectLst/>
                <a:latin typeface="Söhne"/>
              </a:rPr>
              <a:t>AvA</a:t>
            </a:r>
            <a:r>
              <a:rPr lang="en-US" b="0" i="0" dirty="0">
                <a:solidFill>
                  <a:srgbClr val="D1D5DB"/>
                </a:solidFill>
                <a:effectLst/>
                <a:latin typeface="Söhne"/>
              </a:rPr>
              <a:t>, and our vibrant user community come together to create a holistic approach to Health &amp; Wellness.</a:t>
            </a:r>
          </a:p>
          <a:p>
            <a:r>
              <a:rPr lang="en-US" b="0" i="0" dirty="0">
                <a:solidFill>
                  <a:srgbClr val="D1D5DB"/>
                </a:solidFill>
                <a:effectLst/>
                <a:latin typeface="Söhne"/>
              </a:rPr>
              <a:t>On top of our core health features, we provide premium users with travel preparation </a:t>
            </a:r>
            <a:r>
              <a:rPr lang="en-US" b="0" i="0" dirty="0" err="1">
                <a:solidFill>
                  <a:srgbClr val="D1D5DB"/>
                </a:solidFill>
                <a:effectLst/>
                <a:latin typeface="Söhne"/>
              </a:rPr>
              <a:t>guidances</a:t>
            </a:r>
            <a:r>
              <a:rPr lang="en-US" b="0" i="0" dirty="0">
                <a:solidFill>
                  <a:srgbClr val="D1D5DB"/>
                </a:solidFill>
                <a:effectLst/>
                <a:latin typeface="Söhne"/>
              </a:rPr>
              <a:t>, wellness coaches or even community achievements, all leading to better engagement towards our product. </a:t>
            </a:r>
          </a:p>
          <a:p>
            <a:r>
              <a:rPr lang="en-US" b="0" i="0" dirty="0">
                <a:solidFill>
                  <a:srgbClr val="D1D5DB"/>
                </a:solidFill>
                <a:effectLst/>
                <a:latin typeface="Söhne"/>
              </a:rPr>
              <a:t>It's more than a product; it's a lifestyle and this </a:t>
            </a:r>
            <a:r>
              <a:rPr lang="en-BE" b="0" i="0" dirty="0">
                <a:solidFill>
                  <a:srgbClr val="D1D5DB"/>
                </a:solidFill>
                <a:effectLst/>
                <a:latin typeface="Söhne"/>
              </a:rPr>
              <a:t>is reflected in our </a:t>
            </a:r>
            <a:r>
              <a:rPr lang="en-US" b="0" i="0" dirty="0">
                <a:solidFill>
                  <a:srgbClr val="D1D5DB"/>
                </a:solidFill>
                <a:effectLst/>
                <a:latin typeface="Söhne"/>
              </a:rPr>
              <a:t>user statistics.</a:t>
            </a:r>
            <a:endParaRPr lang="en-BE" b="0" i="0" dirty="0">
              <a:solidFill>
                <a:srgbClr val="D1D5DB"/>
              </a:solidFill>
              <a:effectLst/>
              <a:latin typeface="Söhne"/>
            </a:endParaRPr>
          </a:p>
          <a:p>
            <a:endParaRPr lang="en-BE" b="0" i="0" dirty="0">
              <a:solidFill>
                <a:srgbClr val="D1D5DB"/>
              </a:solidFill>
              <a:effectLst/>
              <a:latin typeface="Söhne"/>
            </a:endParaRPr>
          </a:p>
          <a:p>
            <a:r>
              <a:rPr lang="en-BE" b="0" i="0" dirty="0">
                <a:solidFill>
                  <a:srgbClr val="D1D5DB"/>
                </a:solidFill>
                <a:effectLst/>
                <a:latin typeface="Söhne"/>
              </a:rPr>
              <a:t>Bram</a:t>
            </a:r>
            <a:endParaRPr lang="en-GB" dirty="0"/>
          </a:p>
        </p:txBody>
      </p:sp>
      <p:sp>
        <p:nvSpPr>
          <p:cNvPr id="4" name="Slide Number Placeholder 3"/>
          <p:cNvSpPr>
            <a:spLocks noGrp="1"/>
          </p:cNvSpPr>
          <p:nvPr>
            <p:ph type="sldNum" sz="quarter" idx="5"/>
          </p:nvPr>
        </p:nvSpPr>
        <p:spPr/>
        <p:txBody>
          <a:bodyPr/>
          <a:lstStyle/>
          <a:p>
            <a:fld id="{3EF61D95-873A-4F8F-8783-2E0BC3A6AB86}" type="slidenum">
              <a:rPr lang="en-GB" smtClean="0"/>
              <a:t>14</a:t>
            </a:fld>
            <a:endParaRPr lang="en-GB"/>
          </a:p>
        </p:txBody>
      </p:sp>
    </p:spTree>
    <p:extLst>
      <p:ext uri="{BB962C8B-B14F-4D97-AF65-F5344CB8AC3E}">
        <p14:creationId xmlns:p14="http://schemas.microsoft.com/office/powerpoint/2010/main" val="1869855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While we are confident in the success of our product, we recognize that strategic investment can further accelerate our growth. </a:t>
            </a:r>
          </a:p>
          <a:p>
            <a:endParaRPr lang="en-US" b="0" i="0" dirty="0">
              <a:solidFill>
                <a:srgbClr val="D1D5DB"/>
              </a:solidFill>
              <a:effectLst/>
              <a:latin typeface="Söhne"/>
            </a:endParaRPr>
          </a:p>
          <a:p>
            <a:r>
              <a:rPr lang="en-US" b="0" i="0" dirty="0">
                <a:solidFill>
                  <a:srgbClr val="D1D5DB"/>
                </a:solidFill>
                <a:effectLst/>
                <a:latin typeface="Söhne"/>
              </a:rPr>
              <a:t>We are seeking approximately 20% of our first-year costs as an investment, which amounts to 1 million and a half Adria Coins. This funding will be strategically utilized to limit our </a:t>
            </a:r>
            <a:r>
              <a:rPr lang="en-US" b="0" i="0" dirty="0" err="1">
                <a:solidFill>
                  <a:srgbClr val="D1D5DB"/>
                </a:solidFill>
                <a:effectLst/>
                <a:latin typeface="Söhne"/>
              </a:rPr>
              <a:t>inital</a:t>
            </a:r>
            <a:r>
              <a:rPr lang="en-US" b="0" i="0" dirty="0">
                <a:solidFill>
                  <a:srgbClr val="D1D5DB"/>
                </a:solidFill>
                <a:effectLst/>
                <a:latin typeface="Söhne"/>
              </a:rPr>
              <a:t> costs in the first year and avoid going to far in the red.</a:t>
            </a:r>
            <a:endParaRPr lang="en-BE" b="0" i="0" dirty="0">
              <a:solidFill>
                <a:srgbClr val="D1D5DB"/>
              </a:solidFill>
              <a:effectLst/>
              <a:latin typeface="Söhne"/>
            </a:endParaRPr>
          </a:p>
          <a:p>
            <a:r>
              <a:rPr lang="en-BE" b="0" i="0" dirty="0">
                <a:solidFill>
                  <a:srgbClr val="D1D5DB"/>
                </a:solidFill>
                <a:effectLst/>
                <a:latin typeface="Söhne"/>
              </a:rPr>
              <a:t>Bram</a:t>
            </a:r>
            <a:endParaRPr lang="en-GB" dirty="0"/>
          </a:p>
        </p:txBody>
      </p:sp>
      <p:sp>
        <p:nvSpPr>
          <p:cNvPr id="4" name="Slide Number Placeholder 3"/>
          <p:cNvSpPr>
            <a:spLocks noGrp="1"/>
          </p:cNvSpPr>
          <p:nvPr>
            <p:ph type="sldNum" sz="quarter" idx="5"/>
          </p:nvPr>
        </p:nvSpPr>
        <p:spPr/>
        <p:txBody>
          <a:bodyPr/>
          <a:lstStyle/>
          <a:p>
            <a:fld id="{3EF61D95-873A-4F8F-8783-2E0BC3A6AB86}" type="slidenum">
              <a:rPr lang="en-GB" smtClean="0"/>
              <a:t>15</a:t>
            </a:fld>
            <a:endParaRPr lang="en-GB"/>
          </a:p>
        </p:txBody>
      </p:sp>
    </p:spTree>
    <p:extLst>
      <p:ext uri="{BB962C8B-B14F-4D97-AF65-F5344CB8AC3E}">
        <p14:creationId xmlns:p14="http://schemas.microsoft.com/office/powerpoint/2010/main" val="3179455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Watch as we showcase the continuous growth in </a:t>
            </a:r>
            <a:r>
              <a:rPr lang="en-US" b="0" i="0" err="1">
                <a:solidFill>
                  <a:srgbClr val="D1D5DB"/>
                </a:solidFill>
                <a:effectLst/>
                <a:latin typeface="Söhne"/>
              </a:rPr>
              <a:t>ResQ</a:t>
            </a:r>
            <a:r>
              <a:rPr lang="en-US" b="0" i="0">
                <a:solidFill>
                  <a:srgbClr val="D1D5DB"/>
                </a:solidFill>
                <a:effectLst/>
                <a:latin typeface="Söhne"/>
              </a:rPr>
              <a:t> users over time. </a:t>
            </a:r>
          </a:p>
          <a:p>
            <a:r>
              <a:rPr lang="en-US" b="0" i="0" err="1">
                <a:solidFill>
                  <a:srgbClr val="D1D5DB"/>
                </a:solidFill>
                <a:effectLst/>
                <a:latin typeface="Söhne"/>
              </a:rPr>
              <a:t>ResQ</a:t>
            </a:r>
            <a:r>
              <a:rPr lang="en-US" b="0" i="0">
                <a:solidFill>
                  <a:srgbClr val="D1D5DB"/>
                </a:solidFill>
                <a:effectLst/>
                <a:latin typeface="Söhne"/>
              </a:rPr>
              <a:t> isn't just a product; it's a movement that's connecting individuals and communities worldwide</a:t>
            </a:r>
            <a:r>
              <a:rPr lang="en-BE" b="0" i="0">
                <a:solidFill>
                  <a:srgbClr val="D1D5DB"/>
                </a:solidFill>
                <a:effectLst/>
                <a:latin typeface="Söhne"/>
              </a:rPr>
              <a:t> and beyond</a:t>
            </a:r>
            <a:r>
              <a:rPr lang="en-US" b="0" i="0">
                <a:solidFill>
                  <a:srgbClr val="D1D5DB"/>
                </a:solidFill>
                <a:effectLst/>
                <a:latin typeface="Söhne"/>
              </a:rPr>
              <a:t>.</a:t>
            </a:r>
          </a:p>
          <a:p>
            <a:endParaRPr lang="en-US" b="0" i="0">
              <a:solidFill>
                <a:srgbClr val="D1D5DB"/>
              </a:solidFill>
              <a:effectLst/>
              <a:latin typeface="Söhne"/>
            </a:endParaRPr>
          </a:p>
          <a:p>
            <a:r>
              <a:rPr lang="en-US" b="0" i="0">
                <a:solidFill>
                  <a:srgbClr val="D1D5DB"/>
                </a:solidFill>
                <a:effectLst/>
                <a:latin typeface="Söhne"/>
              </a:rPr>
              <a:t>As seen in these graphics, Adria as a steady user reach and growth as the colony is in dire shape. As for Mars, our user count really starts to grow after the second year, when our product is really implanted in the colony.</a:t>
            </a:r>
          </a:p>
          <a:p>
            <a:r>
              <a:rPr lang="en-US" b="0" i="0">
                <a:solidFill>
                  <a:srgbClr val="D1D5DB"/>
                </a:solidFill>
                <a:effectLst/>
                <a:latin typeface="Söhne"/>
              </a:rPr>
              <a:t>We can elucidate this user base by ensuring that our solutions are inclusive, feature an affordable subscription model, and are tailored to diverse needs.</a:t>
            </a:r>
            <a:endParaRPr lang="en-BE" b="0" i="0">
              <a:solidFill>
                <a:srgbClr val="D1D5DB"/>
              </a:solidFill>
              <a:effectLst/>
              <a:latin typeface="Söhne"/>
            </a:endParaRPr>
          </a:p>
          <a:p>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Bram</a:t>
            </a:r>
            <a:endParaRPr lang="en-GB"/>
          </a:p>
          <a:p>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16</a:t>
            </a:fld>
            <a:endParaRPr lang="en-GB"/>
          </a:p>
        </p:txBody>
      </p:sp>
    </p:spTree>
    <p:extLst>
      <p:ext uri="{BB962C8B-B14F-4D97-AF65-F5344CB8AC3E}">
        <p14:creationId xmlns:p14="http://schemas.microsoft.com/office/powerpoint/2010/main" val="2543264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Watch as we showcase the continuous growth in </a:t>
            </a:r>
            <a:r>
              <a:rPr lang="en-US" b="0" i="0" err="1">
                <a:solidFill>
                  <a:srgbClr val="D1D5DB"/>
                </a:solidFill>
                <a:effectLst/>
                <a:latin typeface="Söhne"/>
              </a:rPr>
              <a:t>ResQ</a:t>
            </a:r>
            <a:r>
              <a:rPr lang="en-US" b="0" i="0">
                <a:solidFill>
                  <a:srgbClr val="D1D5DB"/>
                </a:solidFill>
                <a:effectLst/>
                <a:latin typeface="Söhne"/>
              </a:rPr>
              <a:t> users over time. </a:t>
            </a:r>
          </a:p>
          <a:p>
            <a:r>
              <a:rPr lang="en-US" b="0" i="0" err="1">
                <a:solidFill>
                  <a:srgbClr val="D1D5DB"/>
                </a:solidFill>
                <a:effectLst/>
                <a:latin typeface="Söhne"/>
              </a:rPr>
              <a:t>ResQ</a:t>
            </a:r>
            <a:r>
              <a:rPr lang="en-US" b="0" i="0">
                <a:solidFill>
                  <a:srgbClr val="D1D5DB"/>
                </a:solidFill>
                <a:effectLst/>
                <a:latin typeface="Söhne"/>
              </a:rPr>
              <a:t> isn't just a product; it's a movement that's connecting individuals and communities worldwide</a:t>
            </a:r>
            <a:r>
              <a:rPr lang="en-BE" b="0" i="0">
                <a:solidFill>
                  <a:srgbClr val="D1D5DB"/>
                </a:solidFill>
                <a:effectLst/>
                <a:latin typeface="Söhne"/>
              </a:rPr>
              <a:t> and beyond</a:t>
            </a:r>
            <a:r>
              <a:rPr lang="en-US" b="0" i="0">
                <a:solidFill>
                  <a:srgbClr val="D1D5DB"/>
                </a:solidFill>
                <a:effectLst/>
                <a:latin typeface="Söhne"/>
              </a:rPr>
              <a:t>.</a:t>
            </a:r>
          </a:p>
          <a:p>
            <a:endParaRPr lang="en-US" b="0" i="0">
              <a:solidFill>
                <a:srgbClr val="D1D5DB"/>
              </a:solidFill>
              <a:effectLst/>
              <a:latin typeface="Söhne"/>
            </a:endParaRPr>
          </a:p>
          <a:p>
            <a:r>
              <a:rPr lang="en-US" b="0" i="0">
                <a:solidFill>
                  <a:srgbClr val="D1D5DB"/>
                </a:solidFill>
                <a:effectLst/>
                <a:latin typeface="Söhne"/>
              </a:rPr>
              <a:t>As seen in these graphics, Adria as a steady user reach and growth as the colony is in dire shape. As for Mars, our user count really starts to grow after the second year, when our product is really implanted in the colony.</a:t>
            </a:r>
          </a:p>
          <a:p>
            <a:r>
              <a:rPr lang="en-US" b="0" i="0">
                <a:solidFill>
                  <a:srgbClr val="D1D5DB"/>
                </a:solidFill>
                <a:effectLst/>
                <a:latin typeface="Söhne"/>
              </a:rPr>
              <a:t>We can elucidate this user base by ensuring that our solutions are inclusive, feature an affordable subscription model, and are tailored to diverse needs.</a:t>
            </a:r>
            <a:endParaRPr lang="en-BE" b="0" i="0">
              <a:solidFill>
                <a:srgbClr val="D1D5DB"/>
              </a:solidFill>
              <a:effectLst/>
              <a:latin typeface="Söhne"/>
            </a:endParaRPr>
          </a:p>
          <a:p>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Bram</a:t>
            </a:r>
            <a:endParaRPr lang="en-GB"/>
          </a:p>
          <a:p>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17</a:t>
            </a:fld>
            <a:endParaRPr lang="en-GB"/>
          </a:p>
        </p:txBody>
      </p:sp>
    </p:spTree>
    <p:extLst>
      <p:ext uri="{BB962C8B-B14F-4D97-AF65-F5344CB8AC3E}">
        <p14:creationId xmlns:p14="http://schemas.microsoft.com/office/powerpoint/2010/main" val="26279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D1D5DB"/>
                </a:solidFill>
                <a:effectLst/>
                <a:latin typeface="Söhne"/>
              </a:rPr>
              <a:t>ResQ’s</a:t>
            </a:r>
            <a:r>
              <a:rPr lang="en-US" b="0" i="0">
                <a:solidFill>
                  <a:srgbClr val="D1D5DB"/>
                </a:solidFill>
                <a:effectLst/>
                <a:latin typeface="Söhne"/>
              </a:rPr>
              <a:t> subscription plans include: </a:t>
            </a:r>
            <a:r>
              <a:rPr lang="en-US" b="0" i="0" err="1">
                <a:solidFill>
                  <a:srgbClr val="D1D5DB"/>
                </a:solidFill>
                <a:effectLst/>
                <a:latin typeface="Söhne"/>
              </a:rPr>
              <a:t>ResQ</a:t>
            </a:r>
            <a:r>
              <a:rPr lang="en-US" b="0" i="0">
                <a:solidFill>
                  <a:srgbClr val="D1D5DB"/>
                </a:solidFill>
                <a:effectLst/>
                <a:latin typeface="Söhne"/>
              </a:rPr>
              <a:t>, </a:t>
            </a:r>
            <a:r>
              <a:rPr lang="en-US" b="0" i="0" err="1">
                <a:solidFill>
                  <a:srgbClr val="D1D5DB"/>
                </a:solidFill>
                <a:effectLst/>
                <a:latin typeface="Söhne"/>
              </a:rPr>
              <a:t>ResQ</a:t>
            </a:r>
            <a:r>
              <a:rPr lang="en-US" b="0" i="0">
                <a:solidFill>
                  <a:srgbClr val="D1D5DB"/>
                </a:solidFill>
                <a:effectLst/>
                <a:latin typeface="Söhne"/>
              </a:rPr>
              <a:t>+, and </a:t>
            </a:r>
            <a:r>
              <a:rPr lang="en-US" b="0" i="0" err="1">
                <a:solidFill>
                  <a:srgbClr val="D1D5DB"/>
                </a:solidFill>
                <a:effectLst/>
                <a:latin typeface="Söhne"/>
              </a:rPr>
              <a:t>ResQ</a:t>
            </a:r>
            <a:r>
              <a:rPr lang="en-US" b="0" i="0">
                <a:solidFill>
                  <a:srgbClr val="D1D5DB"/>
                </a:solidFill>
                <a:effectLst/>
                <a:latin typeface="Söhne"/>
              </a:rPr>
              <a:t> Pro. </a:t>
            </a:r>
          </a:p>
          <a:p>
            <a:r>
              <a:rPr lang="en-US" b="0" i="0">
                <a:solidFill>
                  <a:srgbClr val="D1D5DB"/>
                </a:solidFill>
                <a:effectLst/>
                <a:latin typeface="Söhne"/>
              </a:rPr>
              <a:t>Each plan offers unique features designed to cater to different wellness needs. </a:t>
            </a:r>
          </a:p>
          <a:p>
            <a:r>
              <a:rPr lang="en-US" b="0" i="0">
                <a:solidFill>
                  <a:srgbClr val="D1D5DB"/>
                </a:solidFill>
                <a:effectLst/>
                <a:latin typeface="Söhne"/>
              </a:rPr>
              <a:t>Choose the plan that fits your lifestyle.</a:t>
            </a:r>
          </a:p>
          <a:p>
            <a:endParaRPr lang="en-US" b="0" i="0">
              <a:solidFill>
                <a:srgbClr val="D1D5DB"/>
              </a:solidFill>
              <a:effectLst/>
              <a:latin typeface="Söhne"/>
            </a:endParaRPr>
          </a:p>
          <a:p>
            <a:r>
              <a:rPr lang="en-US" b="0" i="0">
                <a:solidFill>
                  <a:srgbClr val="D1D5DB"/>
                </a:solidFill>
                <a:effectLst/>
                <a:latin typeface="Söhne"/>
              </a:rPr>
              <a:t>Our three-tiered subscription model ensures a steady stream of revenue, including the freemium plan, which provides users access to essential features while incorporating additional ad</a:t>
            </a:r>
            <a:r>
              <a:rPr lang="en-BE" b="0" i="0" err="1">
                <a:solidFill>
                  <a:srgbClr val="D1D5DB"/>
                </a:solidFill>
                <a:effectLst/>
                <a:latin typeface="Söhne"/>
              </a:rPr>
              <a:t>vertisements</a:t>
            </a:r>
            <a:r>
              <a:rPr lang="en-US" b="0" i="0">
                <a:solidFill>
                  <a:srgbClr val="D1D5DB"/>
                </a:solidFill>
                <a:effectLst/>
                <a:latin typeface="Söhne"/>
              </a:rPr>
              <a:t>.</a:t>
            </a:r>
            <a:endParaRPr lang="en-BE" b="0" i="0">
              <a:solidFill>
                <a:srgbClr val="D1D5DB"/>
              </a:solidFill>
              <a:effectLst/>
              <a:latin typeface="Söhne"/>
            </a:endParaRPr>
          </a:p>
          <a:p>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Bram</a:t>
            </a:r>
            <a:endParaRPr lang="en-GB"/>
          </a:p>
          <a:p>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18</a:t>
            </a:fld>
            <a:endParaRPr lang="en-GB"/>
          </a:p>
        </p:txBody>
      </p:sp>
    </p:spTree>
    <p:extLst>
      <p:ext uri="{BB962C8B-B14F-4D97-AF65-F5344CB8AC3E}">
        <p14:creationId xmlns:p14="http://schemas.microsoft.com/office/powerpoint/2010/main" val="4248940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Supporting our vision are valuable collaborators and partnerships, with </a:t>
            </a:r>
            <a:r>
              <a:rPr lang="en-US" b="0" i="0" err="1">
                <a:solidFill>
                  <a:srgbClr val="D1D5DB"/>
                </a:solidFill>
                <a:effectLst/>
                <a:latin typeface="Söhne"/>
              </a:rPr>
              <a:t>TerraNex</a:t>
            </a:r>
            <a:r>
              <a:rPr lang="en-US" b="0" i="0">
                <a:solidFill>
                  <a:srgbClr val="D1D5DB"/>
                </a:solidFill>
                <a:effectLst/>
                <a:latin typeface="Söhne"/>
              </a:rPr>
              <a:t> and </a:t>
            </a:r>
            <a:r>
              <a:rPr lang="en-US" b="0" i="0" err="1">
                <a:solidFill>
                  <a:srgbClr val="D1D5DB"/>
                </a:solidFill>
                <a:effectLst/>
                <a:latin typeface="Söhne"/>
              </a:rPr>
              <a:t>Lenus</a:t>
            </a:r>
            <a:r>
              <a:rPr lang="en-US" b="0" i="0">
                <a:solidFill>
                  <a:srgbClr val="D1D5DB"/>
                </a:solidFill>
                <a:effectLst/>
                <a:latin typeface="Söhne"/>
              </a:rPr>
              <a:t> standing out as our primary partner companies that utilize our product. </a:t>
            </a:r>
          </a:p>
          <a:p>
            <a:r>
              <a:rPr lang="en-US" b="0" i="0">
                <a:solidFill>
                  <a:srgbClr val="D1D5DB"/>
                </a:solidFill>
                <a:effectLst/>
                <a:latin typeface="Söhne"/>
              </a:rPr>
              <a:t>Additionally, our engagements with the government and other data-driven entities, given the valuable intel our data holds, contribute significantly to our profit, providing a clear boost to our financial success.</a:t>
            </a:r>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Bram</a:t>
            </a:r>
            <a:endParaRPr lang="en-GB"/>
          </a:p>
          <a:p>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19</a:t>
            </a:fld>
            <a:endParaRPr lang="en-GB"/>
          </a:p>
        </p:txBody>
      </p:sp>
    </p:spTree>
    <p:extLst>
      <p:ext uri="{BB962C8B-B14F-4D97-AF65-F5344CB8AC3E}">
        <p14:creationId xmlns:p14="http://schemas.microsoft.com/office/powerpoint/2010/main" val="11255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So Welcome, everyone, to </a:t>
            </a:r>
            <a:r>
              <a:rPr lang="en-US" b="0" i="0" err="1">
                <a:solidFill>
                  <a:srgbClr val="D1D5DB"/>
                </a:solidFill>
                <a:effectLst/>
                <a:latin typeface="Söhne"/>
              </a:rPr>
              <a:t>AdraMed</a:t>
            </a:r>
            <a:r>
              <a:rPr lang="en-US" b="0" i="0">
                <a:solidFill>
                  <a:srgbClr val="D1D5DB"/>
                </a:solidFill>
                <a:effectLst/>
                <a:latin typeface="Söhne"/>
              </a:rPr>
              <a:t>! </a:t>
            </a:r>
            <a:endParaRPr lang="en-BE" b="0" i="0">
              <a:solidFill>
                <a:srgbClr val="D1D5DB"/>
              </a:solidFill>
              <a:effectLst/>
              <a:latin typeface="Söhne"/>
            </a:endParaRPr>
          </a:p>
          <a:p>
            <a:endParaRPr lang="en-BE" b="0" i="0">
              <a:solidFill>
                <a:srgbClr val="D1D5DB"/>
              </a:solidFill>
              <a:effectLst/>
              <a:latin typeface="Söhne"/>
            </a:endParaRPr>
          </a:p>
          <a:p>
            <a:endParaRPr lang="en-BE" b="0" i="0">
              <a:solidFill>
                <a:srgbClr val="D1D5DB"/>
              </a:solidFill>
              <a:effectLst/>
              <a:latin typeface="Söhne"/>
            </a:endParaRPr>
          </a:p>
          <a:p>
            <a:r>
              <a:rPr lang="en-BE" b="0" i="0">
                <a:solidFill>
                  <a:srgbClr val="D1D5DB"/>
                </a:solidFill>
                <a:effectLst/>
                <a:latin typeface="Söhne"/>
              </a:rPr>
              <a:t>K</a:t>
            </a:r>
            <a:r>
              <a:rPr lang="nl-NL" b="0" i="0">
                <a:solidFill>
                  <a:srgbClr val="D1D5DB"/>
                </a:solidFill>
                <a:effectLst/>
                <a:latin typeface="Söhne"/>
              </a:rPr>
              <a:t>e</a:t>
            </a:r>
            <a:r>
              <a:rPr lang="en-BE" b="0" i="0">
                <a:solidFill>
                  <a:srgbClr val="D1D5DB"/>
                </a:solidFill>
                <a:effectLst/>
                <a:latin typeface="Söhne"/>
              </a:rPr>
              <a:t>vin D</a:t>
            </a:r>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2</a:t>
            </a:fld>
            <a:endParaRPr lang="en-GB"/>
          </a:p>
        </p:txBody>
      </p:sp>
    </p:spTree>
    <p:extLst>
      <p:ext uri="{BB962C8B-B14F-4D97-AF65-F5344CB8AC3E}">
        <p14:creationId xmlns:p14="http://schemas.microsoft.com/office/powerpoint/2010/main" val="1072828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All of this means that </a:t>
            </a:r>
            <a:r>
              <a:rPr lang="en-US" b="0" i="0" err="1">
                <a:solidFill>
                  <a:srgbClr val="D1D5DB"/>
                </a:solidFill>
                <a:effectLst/>
                <a:latin typeface="Söhne"/>
              </a:rPr>
              <a:t>ResQ</a:t>
            </a:r>
            <a:r>
              <a:rPr lang="en-US" b="0" i="0">
                <a:solidFill>
                  <a:srgbClr val="D1D5DB"/>
                </a:solidFill>
                <a:effectLst/>
                <a:latin typeface="Söhne"/>
              </a:rPr>
              <a:t> isn't just a product.</a:t>
            </a:r>
          </a:p>
          <a:p>
            <a:r>
              <a:rPr lang="en-US" b="0" i="0">
                <a:solidFill>
                  <a:srgbClr val="D1D5DB"/>
                </a:solidFill>
                <a:effectLst/>
                <a:latin typeface="Söhne"/>
              </a:rPr>
              <a:t>From our point of view, it’s also a sustainable business model. </a:t>
            </a:r>
          </a:p>
          <a:p>
            <a:r>
              <a:rPr lang="en-US" b="0" i="0">
                <a:solidFill>
                  <a:srgbClr val="D1D5DB"/>
                </a:solidFill>
                <a:effectLst/>
                <a:latin typeface="Söhne"/>
              </a:rPr>
              <a:t>With this chart, explore the various revenue streams, from subscription fees to data licensing and strategic partnerships, driving </a:t>
            </a:r>
            <a:r>
              <a:rPr lang="en-US" b="0" i="0" err="1">
                <a:solidFill>
                  <a:srgbClr val="D1D5DB"/>
                </a:solidFill>
                <a:effectLst/>
                <a:latin typeface="Söhne"/>
              </a:rPr>
              <a:t>ResQ's</a:t>
            </a:r>
            <a:r>
              <a:rPr lang="en-US" b="0" i="0">
                <a:solidFill>
                  <a:srgbClr val="D1D5DB"/>
                </a:solidFill>
                <a:effectLst/>
                <a:latin typeface="Söhne"/>
              </a:rPr>
              <a:t> success.</a:t>
            </a:r>
          </a:p>
          <a:p>
            <a:endParaRPr lang="en-US" b="0" i="0">
              <a:solidFill>
                <a:srgbClr val="D1D5DB"/>
              </a:solidFill>
              <a:effectLst/>
              <a:latin typeface="Söhne"/>
            </a:endParaRPr>
          </a:p>
          <a:p>
            <a:r>
              <a:rPr lang="en-US" b="0" i="0">
                <a:solidFill>
                  <a:srgbClr val="D1D5DB"/>
                </a:solidFill>
                <a:effectLst/>
                <a:latin typeface="Söhne"/>
              </a:rPr>
              <a:t>The presented charts illustrate our </a:t>
            </a:r>
            <a:r>
              <a:rPr lang="en-US" b="1" i="0" u="sng">
                <a:solidFill>
                  <a:srgbClr val="FF0000"/>
                </a:solidFill>
                <a:effectLst/>
                <a:latin typeface="Söhne"/>
              </a:rPr>
              <a:t>extensive</a:t>
            </a:r>
            <a:r>
              <a:rPr lang="en-US" b="0" i="0">
                <a:solidFill>
                  <a:srgbClr val="D1D5DB"/>
                </a:solidFill>
                <a:effectLst/>
                <a:latin typeface="Söhne"/>
              </a:rPr>
              <a:t> user base and </a:t>
            </a:r>
            <a:r>
              <a:rPr lang="en-US" b="1" i="0" u="sng">
                <a:solidFill>
                  <a:srgbClr val="FF0000"/>
                </a:solidFill>
                <a:effectLst/>
                <a:latin typeface="Söhne"/>
              </a:rPr>
              <a:t>substantial</a:t>
            </a:r>
            <a:r>
              <a:rPr lang="en-US" b="0" i="0">
                <a:solidFill>
                  <a:srgbClr val="D1D5DB"/>
                </a:solidFill>
                <a:effectLst/>
                <a:latin typeface="Söhne"/>
              </a:rPr>
              <a:t> revenue streams, </a:t>
            </a:r>
            <a:r>
              <a:rPr lang="en-US" b="0" i="0">
                <a:solidFill>
                  <a:srgbClr val="FFC000"/>
                </a:solidFill>
                <a:effectLst/>
                <a:latin typeface="Söhne"/>
              </a:rPr>
              <a:t>underscoring</a:t>
            </a:r>
            <a:r>
              <a:rPr lang="en-US" b="0" i="0">
                <a:solidFill>
                  <a:srgbClr val="D1D5DB"/>
                </a:solidFill>
                <a:effectLst/>
                <a:latin typeface="Söhne"/>
              </a:rPr>
              <a:t> the enormous financial investment required to initiate our project.</a:t>
            </a:r>
            <a:endParaRPr lang="en-BE" b="0" i="0">
              <a:solidFill>
                <a:srgbClr val="D1D5DB"/>
              </a:solidFill>
              <a:effectLst/>
              <a:latin typeface="Söhne"/>
            </a:endParaRPr>
          </a:p>
          <a:p>
            <a:endParaRPr lang="en-BE" b="0" i="0">
              <a:solidFill>
                <a:srgbClr val="D1D5DB"/>
              </a:solidFill>
              <a:effectLst/>
              <a:latin typeface="Söhne"/>
            </a:endParaRPr>
          </a:p>
          <a:p>
            <a:r>
              <a:rPr lang="en-BE" b="0" i="0">
                <a:solidFill>
                  <a:srgbClr val="D1D5DB"/>
                </a:solidFill>
                <a:effectLst/>
                <a:latin typeface="Söhne"/>
              </a:rPr>
              <a:t>Vincent</a:t>
            </a:r>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EF61D95-873A-4F8F-8783-2E0BC3A6AB86}" type="slidenum">
              <a:rPr lang="en-GB" smtClean="0"/>
              <a:t>20</a:t>
            </a:fld>
            <a:endParaRPr lang="en-GB"/>
          </a:p>
        </p:txBody>
      </p:sp>
    </p:spTree>
    <p:extLst>
      <p:ext uri="{BB962C8B-B14F-4D97-AF65-F5344CB8AC3E}">
        <p14:creationId xmlns:p14="http://schemas.microsoft.com/office/powerpoint/2010/main" val="2597293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Take a closer look at the projected expenses, incomes and profit overview. </a:t>
            </a:r>
          </a:p>
          <a:p>
            <a:endParaRPr lang="en-US" b="0" i="0">
              <a:solidFill>
                <a:srgbClr val="D1D5DB"/>
              </a:solidFill>
              <a:effectLst/>
              <a:latin typeface="Söhne"/>
            </a:endParaRPr>
          </a:p>
          <a:p>
            <a:r>
              <a:rPr lang="en-US" b="0" i="0">
                <a:solidFill>
                  <a:srgbClr val="D1D5DB"/>
                </a:solidFill>
                <a:effectLst/>
                <a:latin typeface="Söhne"/>
              </a:rPr>
              <a:t>Given the initial financial demands, we took a gamble by refraining from seeking external funds. </a:t>
            </a:r>
            <a:br>
              <a:rPr lang="en-US" b="0" i="0">
                <a:solidFill>
                  <a:srgbClr val="D1D5DB"/>
                </a:solidFill>
                <a:effectLst/>
                <a:latin typeface="Söhne"/>
              </a:rPr>
            </a:br>
            <a:r>
              <a:rPr lang="en-US" b="0" i="0">
                <a:solidFill>
                  <a:srgbClr val="D1D5DB"/>
                </a:solidFill>
                <a:effectLst/>
                <a:latin typeface="Söhne"/>
              </a:rPr>
              <a:t>This not only grants us complete independence but also ensures that our profits soar as we expand our user 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While it is a risky move, we are confident that our product will achieve self-sufficiency by the end of the second business year.</a:t>
            </a:r>
          </a:p>
          <a:p>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Vincent</a:t>
            </a:r>
            <a:endParaRPr lang="en-US" b="0" i="0">
              <a:solidFill>
                <a:srgbClr val="D1D5DB"/>
              </a:solidFill>
              <a:effectLst/>
              <a:latin typeface="Söhne"/>
            </a:endParaRPr>
          </a:p>
          <a:p>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EF61D95-873A-4F8F-8783-2E0BC3A6AB86}" type="slidenum">
              <a:rPr lang="en-GB" smtClean="0"/>
              <a:t>21</a:t>
            </a:fld>
            <a:endParaRPr lang="en-GB"/>
          </a:p>
        </p:txBody>
      </p:sp>
    </p:spTree>
    <p:extLst>
      <p:ext uri="{BB962C8B-B14F-4D97-AF65-F5344CB8AC3E}">
        <p14:creationId xmlns:p14="http://schemas.microsoft.com/office/powerpoint/2010/main" val="2987717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This can be seen in our Break-Even analysis. Witness the strategic milestone where </a:t>
            </a:r>
            <a:r>
              <a:rPr lang="en-US" b="0" i="0" dirty="0" err="1">
                <a:solidFill>
                  <a:srgbClr val="D1D5DB"/>
                </a:solidFill>
                <a:effectLst/>
                <a:latin typeface="Söhne"/>
              </a:rPr>
              <a:t>ResQ's</a:t>
            </a:r>
            <a:r>
              <a:rPr lang="en-US" b="0" i="0" dirty="0">
                <a:solidFill>
                  <a:srgbClr val="D1D5DB"/>
                </a:solidFill>
                <a:effectLst/>
                <a:latin typeface="Söhne"/>
              </a:rPr>
              <a:t> revenue equals costs. </a:t>
            </a:r>
          </a:p>
          <a:p>
            <a:r>
              <a:rPr lang="en-US" b="0" i="0" dirty="0">
                <a:solidFill>
                  <a:srgbClr val="D1D5DB"/>
                </a:solidFill>
                <a:effectLst/>
                <a:latin typeface="Söhne"/>
              </a:rPr>
              <a:t>It's a testament to </a:t>
            </a:r>
            <a:r>
              <a:rPr lang="en-US" b="0" i="0" dirty="0" err="1">
                <a:solidFill>
                  <a:srgbClr val="D1D5DB"/>
                </a:solidFill>
                <a:effectLst/>
                <a:latin typeface="Söhne"/>
              </a:rPr>
              <a:t>ResQ's</a:t>
            </a:r>
            <a:r>
              <a:rPr lang="en-US" b="0" i="0" dirty="0">
                <a:solidFill>
                  <a:srgbClr val="D1D5DB"/>
                </a:solidFill>
                <a:effectLst/>
                <a:latin typeface="Söhne"/>
              </a:rPr>
              <a:t> sustainability and growth potential.</a:t>
            </a:r>
          </a:p>
          <a:p>
            <a:endParaRPr lang="en-US" b="0" i="0" dirty="0">
              <a:solidFill>
                <a:srgbClr val="D1D5DB"/>
              </a:solidFill>
              <a:effectLst/>
              <a:latin typeface="Söhne"/>
            </a:endParaRPr>
          </a:p>
          <a:p>
            <a:r>
              <a:rPr lang="en-US" b="0" i="0" dirty="0">
                <a:solidFill>
                  <a:srgbClr val="D1D5DB"/>
                </a:solidFill>
                <a:effectLst/>
                <a:latin typeface="Söhne"/>
              </a:rPr>
              <a:t>Our profits begin to soar in the middle of the second business year, and we achieve break-even by the year's end, or, to put it differently, when our user count reaches 186,000 users.</a:t>
            </a:r>
            <a:endParaRPr lang="en-BE" b="0" i="0" dirty="0">
              <a:solidFill>
                <a:srgbClr val="D1D5DB"/>
              </a:solidFill>
              <a:effectLst/>
              <a:latin typeface="Söhne"/>
            </a:endParaRPr>
          </a:p>
          <a:p>
            <a:endParaRPr lang="en-BE"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dirty="0">
                <a:solidFill>
                  <a:srgbClr val="D1D5DB"/>
                </a:solidFill>
                <a:effectLst/>
                <a:latin typeface="Söhne"/>
              </a:rPr>
              <a:t>Vincent</a:t>
            </a:r>
            <a:endParaRPr lang="en-US" b="0" i="0" dirty="0">
              <a:solidFill>
                <a:srgbClr val="D1D5DB"/>
              </a:solidFill>
              <a:effectLst/>
              <a:latin typeface="Söhne"/>
            </a:endParaRPr>
          </a:p>
          <a:p>
            <a:endParaRPr lang="en-GB" dirty="0"/>
          </a:p>
        </p:txBody>
      </p:sp>
      <p:sp>
        <p:nvSpPr>
          <p:cNvPr id="4" name="Slide Number Placeholder 3"/>
          <p:cNvSpPr>
            <a:spLocks noGrp="1"/>
          </p:cNvSpPr>
          <p:nvPr>
            <p:ph type="sldNum" sz="quarter" idx="5"/>
          </p:nvPr>
        </p:nvSpPr>
        <p:spPr/>
        <p:txBody>
          <a:bodyPr/>
          <a:lstStyle/>
          <a:p>
            <a:fld id="{3EF61D95-873A-4F8F-8783-2E0BC3A6AB86}" type="slidenum">
              <a:rPr lang="en-GB" smtClean="0"/>
              <a:t>22</a:t>
            </a:fld>
            <a:endParaRPr lang="en-GB"/>
          </a:p>
        </p:txBody>
      </p:sp>
    </p:spTree>
    <p:extLst>
      <p:ext uri="{BB962C8B-B14F-4D97-AF65-F5344CB8AC3E}">
        <p14:creationId xmlns:p14="http://schemas.microsoft.com/office/powerpoint/2010/main" val="10875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As we wrap up the financial segment of our presentation, let's take a glimpse into the future of </a:t>
            </a:r>
            <a:r>
              <a:rPr lang="en-US" b="0" i="0" dirty="0" err="1">
                <a:solidFill>
                  <a:srgbClr val="D1D5DB"/>
                </a:solidFill>
                <a:effectLst/>
                <a:latin typeface="Söhne"/>
              </a:rPr>
              <a:t>AdraMed</a:t>
            </a:r>
            <a:r>
              <a:rPr lang="en-US" b="0" i="0" dirty="0">
                <a:solidFill>
                  <a:srgbClr val="D1D5DB"/>
                </a:solidFill>
                <a:effectLst/>
                <a:latin typeface="Söhne"/>
              </a:rPr>
              <a:t> &amp; </a:t>
            </a:r>
            <a:r>
              <a:rPr lang="en-US" b="0" i="0" dirty="0" err="1">
                <a:solidFill>
                  <a:srgbClr val="D1D5DB"/>
                </a:solidFill>
                <a:effectLst/>
                <a:latin typeface="Söhne"/>
              </a:rPr>
              <a:t>ResQ</a:t>
            </a:r>
            <a:r>
              <a:rPr lang="en-US" b="0" i="0" dirty="0">
                <a:solidFill>
                  <a:srgbClr val="D1D5DB"/>
                </a:solidFill>
                <a:effectLst/>
                <a:latin typeface="Söhne"/>
              </a:rPr>
              <a:t>. </a:t>
            </a:r>
          </a:p>
          <a:p>
            <a:r>
              <a:rPr lang="en-US" b="0" i="0" dirty="0" err="1">
                <a:solidFill>
                  <a:srgbClr val="D1D5DB"/>
                </a:solidFill>
                <a:effectLst/>
                <a:latin typeface="Söhne"/>
              </a:rPr>
              <a:t>ResQ</a:t>
            </a:r>
            <a:r>
              <a:rPr lang="en-US" b="0" i="0" dirty="0">
                <a:solidFill>
                  <a:srgbClr val="D1D5DB"/>
                </a:solidFill>
                <a:effectLst/>
                <a:latin typeface="Söhne"/>
              </a:rPr>
              <a:t> marks the initial steps in a journey toward a healthier and interconnected universe. Over the next decade, </a:t>
            </a:r>
            <a:r>
              <a:rPr lang="en-US" b="0" i="0" dirty="0" err="1">
                <a:solidFill>
                  <a:srgbClr val="D1D5DB"/>
                </a:solidFill>
                <a:effectLst/>
                <a:latin typeface="Söhne"/>
              </a:rPr>
              <a:t>ResQ</a:t>
            </a:r>
            <a:r>
              <a:rPr lang="en-US" b="0" i="0" dirty="0">
                <a:solidFill>
                  <a:srgbClr val="D1D5DB"/>
                </a:solidFill>
                <a:effectLst/>
                <a:latin typeface="Söhne"/>
              </a:rPr>
              <a:t> is projected to be highly profitable, eliminating the need for frequent application updates. </a:t>
            </a:r>
          </a:p>
          <a:p>
            <a:endParaRPr lang="en-US" b="0" i="0" dirty="0">
              <a:solidFill>
                <a:srgbClr val="D1D5DB"/>
              </a:solidFill>
              <a:effectLst/>
              <a:latin typeface="Söhne"/>
            </a:endParaRPr>
          </a:p>
          <a:p>
            <a:r>
              <a:rPr lang="en-US" b="0" i="0" dirty="0">
                <a:solidFill>
                  <a:srgbClr val="D1D5DB"/>
                </a:solidFill>
                <a:effectLst/>
                <a:latin typeface="Söhne"/>
              </a:rPr>
              <a:t>This, in turn, will afford us the opportunity to channel resources into other projects on every Human colonies, all benefiting from the profits generated by </a:t>
            </a:r>
            <a:r>
              <a:rPr lang="en-US" b="0" i="0" dirty="0" err="1">
                <a:solidFill>
                  <a:srgbClr val="D1D5DB"/>
                </a:solidFill>
                <a:effectLst/>
                <a:latin typeface="Söhne"/>
              </a:rPr>
              <a:t>ResQ</a:t>
            </a:r>
            <a:r>
              <a:rPr lang="en-US" b="0" i="0" dirty="0">
                <a:solidFill>
                  <a:srgbClr val="D1D5DB"/>
                </a:solidFill>
                <a:effectLst/>
                <a:latin typeface="Söhne"/>
              </a:rPr>
              <a:t>.</a:t>
            </a:r>
          </a:p>
          <a:p>
            <a:r>
              <a:rPr lang="en-US" b="0" i="0" dirty="0">
                <a:solidFill>
                  <a:srgbClr val="D1D5DB"/>
                </a:solidFill>
                <a:effectLst/>
                <a:latin typeface="Söhne"/>
              </a:rPr>
              <a:t>I’ll now let our Security manager talk about our Emergency Response Strategies.</a:t>
            </a:r>
            <a:endParaRPr lang="en-BE" b="0" i="0" dirty="0">
              <a:solidFill>
                <a:srgbClr val="D1D5DB"/>
              </a:solidFill>
              <a:effectLst/>
              <a:latin typeface="Söhne"/>
            </a:endParaRPr>
          </a:p>
          <a:p>
            <a:endParaRPr lang="en-BE"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dirty="0">
                <a:solidFill>
                  <a:srgbClr val="D1D5DB"/>
                </a:solidFill>
                <a:effectLst/>
                <a:latin typeface="Söhne"/>
              </a:rPr>
              <a:t>Vincent</a:t>
            </a:r>
            <a:endParaRPr lang="en-US" b="0" i="0" dirty="0">
              <a:solidFill>
                <a:srgbClr val="D1D5DB"/>
              </a:solidFill>
              <a:effectLst/>
              <a:latin typeface="Söhne"/>
            </a:endParaRPr>
          </a:p>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EF61D95-873A-4F8F-8783-2E0BC3A6AB86}" type="slidenum">
              <a:rPr lang="en-GB" smtClean="0"/>
              <a:t>23</a:t>
            </a:fld>
            <a:endParaRPr lang="en-GB"/>
          </a:p>
        </p:txBody>
      </p:sp>
    </p:spTree>
    <p:extLst>
      <p:ext uri="{BB962C8B-B14F-4D97-AF65-F5344CB8AC3E}">
        <p14:creationId xmlns:p14="http://schemas.microsoft.com/office/powerpoint/2010/main" val="431012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Moving forward, we must acknowledge potential risks. </a:t>
            </a:r>
          </a:p>
          <a:p>
            <a:r>
              <a:rPr lang="en-US" b="0" i="0">
                <a:solidFill>
                  <a:srgbClr val="D1D5DB"/>
                </a:solidFill>
                <a:effectLst/>
                <a:latin typeface="Söhne"/>
              </a:rPr>
              <a:t>Market dynamics can be unpredictable, and we've considered every risk mentioned in this slide.  </a:t>
            </a:r>
          </a:p>
          <a:p>
            <a:r>
              <a:rPr lang="en-US" b="0" i="0">
                <a:solidFill>
                  <a:srgbClr val="D1D5DB"/>
                </a:solidFill>
                <a:effectLst/>
                <a:latin typeface="Söhne"/>
              </a:rPr>
              <a:t>These risks can go from System Risks with different system failures &amp; obsolescence, Business Risks considering the current market saturation &amp; economy stability and, also Security Risks including Data leaks and other vulnerabilities.</a:t>
            </a:r>
          </a:p>
          <a:p>
            <a:endParaRPr lang="en-US" b="0" i="0">
              <a:solidFill>
                <a:srgbClr val="D1D5DB"/>
              </a:solidFill>
              <a:effectLst/>
              <a:latin typeface="Söhne"/>
            </a:endParaRPr>
          </a:p>
          <a:p>
            <a:r>
              <a:rPr lang="en-US" b="0" i="0">
                <a:solidFill>
                  <a:srgbClr val="D1D5DB"/>
                </a:solidFill>
                <a:effectLst/>
                <a:latin typeface="Söhne"/>
              </a:rPr>
              <a:t>But fear not, we've developed robust mitigation strategies to navigate these challenges and ensure a resilient business model.</a:t>
            </a:r>
          </a:p>
          <a:p>
            <a:r>
              <a:rPr lang="en-US" b="0" i="0">
                <a:solidFill>
                  <a:srgbClr val="D1D5DB"/>
                </a:solidFill>
                <a:effectLst/>
                <a:latin typeface="Söhne"/>
              </a:rPr>
              <a:t>From quarterly in-house trainings leaded by our emergency team to continuous security updates, we are more than capable to handle any situation. </a:t>
            </a:r>
            <a:endParaRPr lang="en-BE" b="0" i="0">
              <a:solidFill>
                <a:srgbClr val="D1D5DB"/>
              </a:solidFill>
              <a:effectLst/>
              <a:latin typeface="Söhne"/>
            </a:endParaRPr>
          </a:p>
          <a:p>
            <a:endParaRPr lang="en-BE" b="0" i="0">
              <a:solidFill>
                <a:srgbClr val="D1D5DB"/>
              </a:solidFill>
              <a:effectLst/>
              <a:latin typeface="Söhne"/>
            </a:endParaRPr>
          </a:p>
          <a:p>
            <a:r>
              <a:rPr lang="en-US" b="0" i="0">
                <a:solidFill>
                  <a:srgbClr val="D1D5DB"/>
                </a:solidFill>
                <a:effectLst/>
                <a:latin typeface="Söhne"/>
              </a:rPr>
              <a:t>Kevin H</a:t>
            </a:r>
          </a:p>
        </p:txBody>
      </p:sp>
      <p:sp>
        <p:nvSpPr>
          <p:cNvPr id="4" name="Slide Number Placeholder 3"/>
          <p:cNvSpPr>
            <a:spLocks noGrp="1"/>
          </p:cNvSpPr>
          <p:nvPr>
            <p:ph type="sldNum" sz="quarter" idx="5"/>
          </p:nvPr>
        </p:nvSpPr>
        <p:spPr/>
        <p:txBody>
          <a:bodyPr/>
          <a:lstStyle/>
          <a:p>
            <a:fld id="{3EF61D95-873A-4F8F-8783-2E0BC3A6AB86}" type="slidenum">
              <a:rPr lang="en-GB" smtClean="0"/>
              <a:t>24</a:t>
            </a:fld>
            <a:endParaRPr lang="en-GB"/>
          </a:p>
        </p:txBody>
      </p:sp>
    </p:spTree>
    <p:extLst>
      <p:ext uri="{BB962C8B-B14F-4D97-AF65-F5344CB8AC3E}">
        <p14:creationId xmlns:p14="http://schemas.microsoft.com/office/powerpoint/2010/main" val="2339002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We will now showcase our product to offer you a comprehensive view of what to anticipate when utilizing </a:t>
            </a:r>
            <a:r>
              <a:rPr lang="en-US" b="0" i="0" err="1">
                <a:solidFill>
                  <a:srgbClr val="D1D5DB"/>
                </a:solidFill>
                <a:effectLst/>
                <a:latin typeface="Söhne"/>
              </a:rPr>
              <a:t>ResQ</a:t>
            </a:r>
            <a:r>
              <a:rPr lang="en-US" b="0" i="0">
                <a:solidFill>
                  <a:srgbClr val="D1D5DB"/>
                </a:solidFill>
                <a:effectLst/>
                <a:latin typeface="Söhne"/>
              </a:rPr>
              <a:t>.</a:t>
            </a:r>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TIES</a:t>
            </a:r>
            <a:endParaRPr lang="en-US" b="0" i="0">
              <a:solidFill>
                <a:srgbClr val="D1D5DB"/>
              </a:solidFill>
              <a:effectLst/>
              <a:latin typeface="Söhne"/>
            </a:endParaRPr>
          </a:p>
          <a:p>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25</a:t>
            </a:fld>
            <a:endParaRPr lang="en-GB"/>
          </a:p>
        </p:txBody>
      </p:sp>
    </p:spTree>
    <p:extLst>
      <p:ext uri="{BB962C8B-B14F-4D97-AF65-F5344CB8AC3E}">
        <p14:creationId xmlns:p14="http://schemas.microsoft.com/office/powerpoint/2010/main" val="4120330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Repeat</a:t>
            </a:r>
            <a:endParaRPr lang="en-GB" dirty="0"/>
          </a:p>
        </p:txBody>
      </p:sp>
      <p:sp>
        <p:nvSpPr>
          <p:cNvPr id="4" name="Slide Number Placeholder 3"/>
          <p:cNvSpPr>
            <a:spLocks noGrp="1"/>
          </p:cNvSpPr>
          <p:nvPr>
            <p:ph type="sldNum" sz="quarter" idx="5"/>
          </p:nvPr>
        </p:nvSpPr>
        <p:spPr/>
        <p:txBody>
          <a:bodyPr/>
          <a:lstStyle/>
          <a:p>
            <a:fld id="{3EF61D95-873A-4F8F-8783-2E0BC3A6AB86}" type="slidenum">
              <a:rPr lang="en-GB" smtClean="0"/>
              <a:t>26</a:t>
            </a:fld>
            <a:endParaRPr lang="en-GB"/>
          </a:p>
        </p:txBody>
      </p:sp>
    </p:spTree>
    <p:extLst>
      <p:ext uri="{BB962C8B-B14F-4D97-AF65-F5344CB8AC3E}">
        <p14:creationId xmlns:p14="http://schemas.microsoft.com/office/powerpoint/2010/main" val="1237810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D2D0CE"/>
                </a:solidFill>
                <a:effectLst/>
                <a:latin typeface="-apple-system"/>
              </a:rPr>
              <a:t>Thank you for your attention and interest </a:t>
            </a:r>
            <a:r>
              <a:rPr lang="en-BE" b="0" i="0">
                <a:solidFill>
                  <a:srgbClr val="D2D0CE"/>
                </a:solidFill>
                <a:effectLst/>
                <a:latin typeface="-apple-system"/>
              </a:rPr>
              <a:t>in our product</a:t>
            </a:r>
            <a:r>
              <a:rPr lang="en-GB" b="0" i="0">
                <a:solidFill>
                  <a:srgbClr val="D2D0CE"/>
                </a:solidFill>
                <a:effectLst/>
                <a:latin typeface="-apple-system"/>
              </a:rPr>
              <a:t>. I hope you found it informative and </a:t>
            </a:r>
            <a:r>
              <a:rPr lang="en-BE" b="0" i="0">
                <a:solidFill>
                  <a:srgbClr val="D2D0CE"/>
                </a:solidFill>
                <a:effectLst/>
                <a:latin typeface="-apple-system"/>
              </a:rPr>
              <a:t>exciting</a:t>
            </a:r>
            <a:r>
              <a:rPr lang="en-GB" b="0" i="0">
                <a:solidFill>
                  <a:srgbClr val="D2D0CE"/>
                </a:solidFill>
                <a:effectLst/>
                <a:latin typeface="-apple-system"/>
              </a:rPr>
              <a:t>. If you have any questions, comments, or feedback, please feel free to contact </a:t>
            </a:r>
            <a:r>
              <a:rPr lang="en-BE" b="0" i="0">
                <a:solidFill>
                  <a:srgbClr val="D2D0CE"/>
                </a:solidFill>
                <a:effectLst/>
                <a:latin typeface="-apple-system"/>
              </a:rPr>
              <a:t>us</a:t>
            </a:r>
            <a:r>
              <a:rPr lang="en-GB" b="0" i="0">
                <a:solidFill>
                  <a:srgbClr val="D2D0CE"/>
                </a:solidFill>
                <a:effectLst/>
                <a:latin typeface="-apple-system"/>
              </a:rPr>
              <a:t> through any of the </a:t>
            </a:r>
            <a:r>
              <a:rPr lang="en-BE" b="0" i="0">
                <a:solidFill>
                  <a:srgbClr val="D2D0CE"/>
                </a:solidFill>
                <a:effectLst/>
                <a:latin typeface="-apple-system"/>
              </a:rPr>
              <a:t>these</a:t>
            </a:r>
            <a:r>
              <a:rPr lang="en-GB" b="0" i="0">
                <a:solidFill>
                  <a:srgbClr val="D2D0CE"/>
                </a:solidFill>
                <a:effectLst/>
                <a:latin typeface="-apple-system"/>
              </a:rPr>
              <a:t> channels</a:t>
            </a:r>
            <a:r>
              <a:rPr lang="en-BE" b="0" i="0">
                <a:solidFill>
                  <a:srgbClr val="D2D0CE"/>
                </a:solidFill>
                <a:effectLst/>
                <a:latin typeface="-apple-system"/>
              </a:rPr>
              <a:t>.</a:t>
            </a:r>
            <a:endParaRPr lang="en-GB" b="0" i="0">
              <a:solidFill>
                <a:srgbClr val="D2D0CE"/>
              </a:solidFill>
              <a:effectLst/>
              <a:latin typeface="-apple-system"/>
            </a:endParaRPr>
          </a:p>
          <a:p>
            <a:pPr algn="l"/>
            <a:endParaRPr lang="en-BE" b="0" i="0">
              <a:solidFill>
                <a:srgbClr val="D2D0CE"/>
              </a:solidFill>
              <a:effectLst/>
              <a:latin typeface="-apple-system"/>
            </a:endParaRPr>
          </a:p>
          <a:p>
            <a:pPr algn="l"/>
            <a:r>
              <a:rPr lang="en-BE" b="0" i="0">
                <a:solidFill>
                  <a:srgbClr val="D2D0CE"/>
                </a:solidFill>
                <a:effectLst/>
                <a:latin typeface="-apple-system"/>
              </a:rPr>
              <a:t>We</a:t>
            </a:r>
            <a:r>
              <a:rPr lang="en-GB" b="0" i="0">
                <a:solidFill>
                  <a:srgbClr val="D2D0CE"/>
                </a:solidFill>
                <a:effectLst/>
                <a:latin typeface="-apple-system"/>
              </a:rPr>
              <a:t> would love to hear from you and discuss how we can work together to achieve our goals. Thank you again and have a great day.</a:t>
            </a:r>
            <a:endParaRPr lang="en-BE" b="0" i="0">
              <a:solidFill>
                <a:srgbClr val="D2D0CE"/>
              </a:solidFill>
              <a:effectLst/>
              <a:latin typeface="-apple-system"/>
            </a:endParaRPr>
          </a:p>
          <a:p>
            <a:pPr algn="l"/>
            <a:endParaRPr lang="en-BE" b="0" i="0">
              <a:solidFill>
                <a:srgbClr val="D2D0C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TIES</a:t>
            </a:r>
            <a:endParaRPr lang="en-US" b="0" i="0">
              <a:solidFill>
                <a:srgbClr val="D1D5DB"/>
              </a:solidFill>
              <a:effectLst/>
              <a:latin typeface="Söhne"/>
            </a:endParaRPr>
          </a:p>
          <a:p>
            <a:pPr algn="l"/>
            <a:endParaRPr lang="en-GB" b="0" i="0">
              <a:solidFill>
                <a:srgbClr val="D2D0CE"/>
              </a:solidFill>
              <a:effectLst/>
              <a:latin typeface="-apple-system"/>
            </a:endParaRPr>
          </a:p>
        </p:txBody>
      </p:sp>
      <p:sp>
        <p:nvSpPr>
          <p:cNvPr id="4" name="Slide Number Placeholder 3"/>
          <p:cNvSpPr>
            <a:spLocks noGrp="1"/>
          </p:cNvSpPr>
          <p:nvPr>
            <p:ph type="sldNum" sz="quarter" idx="5"/>
          </p:nvPr>
        </p:nvSpPr>
        <p:spPr/>
        <p:txBody>
          <a:bodyPr/>
          <a:lstStyle/>
          <a:p>
            <a:fld id="{3EF61D95-873A-4F8F-8783-2E0BC3A6AB86}" type="slidenum">
              <a:rPr lang="en-GB" smtClean="0"/>
              <a:t>27</a:t>
            </a:fld>
            <a:endParaRPr lang="en-GB"/>
          </a:p>
        </p:txBody>
      </p:sp>
    </p:spTree>
    <p:extLst>
      <p:ext uri="{BB962C8B-B14F-4D97-AF65-F5344CB8AC3E}">
        <p14:creationId xmlns:p14="http://schemas.microsoft.com/office/powerpoint/2010/main" val="875059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Thank you for joining us on this journey! We're now open for questions.</a:t>
            </a:r>
            <a:endParaRPr lang="en-BE" b="0" i="0">
              <a:solidFill>
                <a:srgbClr val="D1D5DB"/>
              </a:solidFill>
              <a:effectLst/>
              <a:latin typeface="Söhne"/>
            </a:endParaRPr>
          </a:p>
          <a:p>
            <a:endParaRPr lang="en-BE"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a:solidFill>
                  <a:srgbClr val="D1D5DB"/>
                </a:solidFill>
                <a:effectLst/>
                <a:latin typeface="Söhne"/>
              </a:rPr>
              <a:t>TIES</a:t>
            </a:r>
            <a:endParaRPr lang="en-US" b="0" i="0">
              <a:solidFill>
                <a:srgbClr val="D1D5DB"/>
              </a:solidFill>
              <a:effectLst/>
              <a:latin typeface="Söhne"/>
            </a:endParaRPr>
          </a:p>
          <a:p>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28</a:t>
            </a:fld>
            <a:endParaRPr lang="en-GB"/>
          </a:p>
        </p:txBody>
      </p:sp>
    </p:spTree>
    <p:extLst>
      <p:ext uri="{BB962C8B-B14F-4D97-AF65-F5344CB8AC3E}">
        <p14:creationId xmlns:p14="http://schemas.microsoft.com/office/powerpoint/2010/main" val="2625355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All of this means that </a:t>
            </a:r>
            <a:r>
              <a:rPr lang="en-US" b="0" i="0" err="1">
                <a:solidFill>
                  <a:srgbClr val="D1D5DB"/>
                </a:solidFill>
                <a:effectLst/>
                <a:latin typeface="Söhne"/>
              </a:rPr>
              <a:t>ResQ</a:t>
            </a:r>
            <a:r>
              <a:rPr lang="en-US" b="0" i="0">
                <a:solidFill>
                  <a:srgbClr val="D1D5DB"/>
                </a:solidFill>
                <a:effectLst/>
                <a:latin typeface="Söhne"/>
              </a:rPr>
              <a:t> isn't just a product.</a:t>
            </a:r>
          </a:p>
          <a:p>
            <a:r>
              <a:rPr lang="en-US" b="0" i="0">
                <a:solidFill>
                  <a:srgbClr val="D1D5DB"/>
                </a:solidFill>
                <a:effectLst/>
                <a:latin typeface="Söhne"/>
              </a:rPr>
              <a:t>From our point of view, it’s also a sustainable business model. </a:t>
            </a:r>
          </a:p>
          <a:p>
            <a:r>
              <a:rPr lang="en-US" b="0" i="0">
                <a:solidFill>
                  <a:srgbClr val="D1D5DB"/>
                </a:solidFill>
                <a:effectLst/>
                <a:latin typeface="Söhne"/>
              </a:rPr>
              <a:t>With this chart, explore the various revenue streams, from subscription fees to data licensing and strategic partnerships, driving </a:t>
            </a:r>
            <a:r>
              <a:rPr lang="en-US" b="0" i="0" err="1">
                <a:solidFill>
                  <a:srgbClr val="D1D5DB"/>
                </a:solidFill>
                <a:effectLst/>
                <a:latin typeface="Söhne"/>
              </a:rPr>
              <a:t>ResQ's</a:t>
            </a:r>
            <a:r>
              <a:rPr lang="en-US" b="0" i="0">
                <a:solidFill>
                  <a:srgbClr val="D1D5DB"/>
                </a:solidFill>
                <a:effectLst/>
                <a:latin typeface="Söhne"/>
              </a:rPr>
              <a:t> success.</a:t>
            </a:r>
          </a:p>
          <a:p>
            <a:endParaRPr lang="en-US" b="0" i="0">
              <a:solidFill>
                <a:srgbClr val="D1D5DB"/>
              </a:solidFill>
              <a:effectLst/>
              <a:latin typeface="Söhne"/>
            </a:endParaRPr>
          </a:p>
          <a:p>
            <a:r>
              <a:rPr lang="en-US" b="0" i="0">
                <a:solidFill>
                  <a:srgbClr val="D1D5DB"/>
                </a:solidFill>
                <a:effectLst/>
                <a:latin typeface="Söhne"/>
              </a:rPr>
              <a:t>The presented charts illustrate our </a:t>
            </a:r>
            <a:r>
              <a:rPr lang="en-US" b="1" i="0" u="sng">
                <a:solidFill>
                  <a:srgbClr val="FF0000"/>
                </a:solidFill>
                <a:effectLst/>
                <a:latin typeface="Söhne"/>
              </a:rPr>
              <a:t>extensive</a:t>
            </a:r>
            <a:r>
              <a:rPr lang="en-US" b="0" i="0">
                <a:solidFill>
                  <a:srgbClr val="D1D5DB"/>
                </a:solidFill>
                <a:effectLst/>
                <a:latin typeface="Söhne"/>
              </a:rPr>
              <a:t> user base and </a:t>
            </a:r>
            <a:r>
              <a:rPr lang="en-US" b="1" i="0" u="sng">
                <a:solidFill>
                  <a:srgbClr val="FF0000"/>
                </a:solidFill>
                <a:effectLst/>
                <a:latin typeface="Söhne"/>
              </a:rPr>
              <a:t>substantial</a:t>
            </a:r>
            <a:r>
              <a:rPr lang="en-US" b="0" i="0">
                <a:solidFill>
                  <a:srgbClr val="D1D5DB"/>
                </a:solidFill>
                <a:effectLst/>
                <a:latin typeface="Söhne"/>
              </a:rPr>
              <a:t> revenue streams, </a:t>
            </a:r>
            <a:r>
              <a:rPr lang="en-US" b="0" i="0">
                <a:solidFill>
                  <a:srgbClr val="FFC000"/>
                </a:solidFill>
                <a:effectLst/>
                <a:latin typeface="Söhne"/>
              </a:rPr>
              <a:t>underscoring</a:t>
            </a:r>
            <a:r>
              <a:rPr lang="en-US" b="0" i="0">
                <a:solidFill>
                  <a:srgbClr val="D1D5DB"/>
                </a:solidFill>
                <a:effectLst/>
                <a:latin typeface="Söhne"/>
              </a:rPr>
              <a:t> the enormous financial investment required to initiate our project.</a:t>
            </a:r>
            <a:endParaRPr lang="en-BE" b="0" i="0">
              <a:solidFill>
                <a:srgbClr val="D1D5DB"/>
              </a:solidFill>
              <a:effectLst/>
              <a:latin typeface="Söhne"/>
            </a:endParaRPr>
          </a:p>
          <a:p>
            <a:endParaRPr lang="en-BE" b="0" i="0">
              <a:solidFill>
                <a:srgbClr val="D1D5DB"/>
              </a:solidFill>
              <a:effectLst/>
              <a:latin typeface="Söhne"/>
            </a:endParaRPr>
          </a:p>
          <a:p>
            <a:r>
              <a:rPr lang="en-BE" b="0" i="0">
                <a:solidFill>
                  <a:srgbClr val="D1D5DB"/>
                </a:solidFill>
                <a:effectLst/>
                <a:latin typeface="Söhne"/>
              </a:rPr>
              <a:t>Vincent</a:t>
            </a:r>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EF61D95-873A-4F8F-8783-2E0BC3A6AB86}" type="slidenum">
              <a:rPr lang="en-GB" smtClean="0"/>
              <a:t>29</a:t>
            </a:fld>
            <a:endParaRPr lang="en-GB"/>
          </a:p>
        </p:txBody>
      </p:sp>
    </p:spTree>
    <p:extLst>
      <p:ext uri="{BB962C8B-B14F-4D97-AF65-F5344CB8AC3E}">
        <p14:creationId xmlns:p14="http://schemas.microsoft.com/office/powerpoint/2010/main" val="254242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0" i="0">
                <a:solidFill>
                  <a:srgbClr val="000000"/>
                </a:solidFill>
                <a:effectLst/>
                <a:latin typeface="Calibri" panose="020F0502020204030204"/>
                <a:cs typeface="Calibri" panose="020F0502020204030204"/>
              </a:rPr>
              <a:t>We're thrilled to take you on a journey through </a:t>
            </a:r>
            <a:r>
              <a:rPr lang="en-GB" b="0" i="0" err="1">
                <a:solidFill>
                  <a:srgbClr val="000000"/>
                </a:solidFill>
                <a:effectLst/>
                <a:latin typeface="Calibri" panose="020F0502020204030204"/>
                <a:cs typeface="Calibri" panose="020F0502020204030204"/>
              </a:rPr>
              <a:t>AdraMed</a:t>
            </a:r>
            <a:r>
              <a:rPr lang="en-GB" b="0" i="0">
                <a:solidFill>
                  <a:srgbClr val="000000"/>
                </a:solidFill>
                <a:effectLst/>
                <a:latin typeface="Calibri" panose="020F0502020204030204"/>
                <a:cs typeface="Calibri" panose="020F0502020204030204"/>
              </a:rPr>
              <a:t> and our groundbreaking product, </a:t>
            </a:r>
            <a:r>
              <a:rPr lang="en-GB" b="0" i="0" err="1">
                <a:solidFill>
                  <a:srgbClr val="000000"/>
                </a:solidFill>
                <a:effectLst/>
                <a:latin typeface="Calibri" panose="020F0502020204030204"/>
                <a:cs typeface="Calibri" panose="020F0502020204030204"/>
              </a:rPr>
              <a:t>ResQ</a:t>
            </a:r>
            <a:r>
              <a:rPr lang="en-GB" b="0" i="0">
                <a:solidFill>
                  <a:srgbClr val="000000"/>
                </a:solidFill>
                <a:effectLst/>
                <a:latin typeface="Calibri" panose="020F0502020204030204"/>
                <a:cs typeface="Calibri" panose="020F0502020204030204"/>
              </a:rPr>
              <a:t>.</a:t>
            </a:r>
            <a:r>
              <a:rPr lang="en-GB"/>
              <a:t> </a:t>
            </a:r>
            <a:endParaRPr lang="en-BE"/>
          </a:p>
          <a:p>
            <a:r>
              <a:rPr lang="en-GB"/>
              <a:t>Get ready to witness a transformation in health &amp; wellness like never before.</a:t>
            </a:r>
            <a:endParaRPr lang="en-BE"/>
          </a:p>
          <a:p>
            <a:endParaRPr lang="en-BE">
              <a:cs typeface="Calibri"/>
            </a:endParaRPr>
          </a:p>
          <a:p>
            <a:r>
              <a:rPr lang="en-BE"/>
              <a:t>Kevin D</a:t>
            </a:r>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3</a:t>
            </a:fld>
            <a:endParaRPr lang="en-GB"/>
          </a:p>
        </p:txBody>
      </p:sp>
    </p:spTree>
    <p:extLst>
      <p:ext uri="{BB962C8B-B14F-4D97-AF65-F5344CB8AC3E}">
        <p14:creationId xmlns:p14="http://schemas.microsoft.com/office/powerpoint/2010/main" val="417930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b="0"/>
              <a:t>We will start with a short introduction of our Team</a:t>
            </a:r>
            <a:r>
              <a:rPr lang="en-US" b="0"/>
              <a:t>.</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b="0"/>
              <a:t>Kevin Henri: Risk &amp; Security Manager</a:t>
            </a:r>
            <a:endParaRPr lang="en-GB"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Ties </a:t>
            </a:r>
            <a:r>
              <a:rPr lang="en-US" b="0" err="1"/>
              <a:t>Verh</a:t>
            </a:r>
            <a:r>
              <a:rPr lang="en-US" b="0" err="1">
                <a:latin typeface="Candara"/>
              </a:rPr>
              <a:t>é</a:t>
            </a:r>
            <a:r>
              <a:rPr lang="en-US" b="0">
                <a:latin typeface="Candara"/>
              </a:rPr>
              <a:t>: </a:t>
            </a:r>
            <a:r>
              <a:rPr lang="en-GB" sz="1200" b="0" i="0" u="none" strike="noStrike">
                <a:solidFill>
                  <a:srgbClr val="000000"/>
                </a:solidFill>
                <a:effectLst/>
                <a:latin typeface="Arial"/>
                <a:cs typeface="Arial"/>
              </a:rPr>
              <a:t>Network &amp; Server Manager</a:t>
            </a:r>
            <a:endParaRPr lang="en-GB" b="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Vincent Van </a:t>
            </a:r>
            <a:r>
              <a:rPr lang="en-US" b="0" err="1"/>
              <a:t>Zele</a:t>
            </a:r>
            <a:r>
              <a:rPr lang="en-US" b="0"/>
              <a:t>: </a:t>
            </a:r>
            <a:r>
              <a:rPr lang="en-GB" sz="1800" b="0" i="0" u="none" strike="noStrike">
                <a:solidFill>
                  <a:srgbClr val="000000"/>
                </a:solidFill>
                <a:effectLst/>
                <a:latin typeface="Arial" panose="020B0604020202020204" pitchFamily="34" charset="0"/>
              </a:rPr>
              <a:t>CEO &amp; AVA Designer</a:t>
            </a:r>
            <a:endParaRPr lang="en-US" b="0"/>
          </a:p>
          <a:p>
            <a:r>
              <a:rPr lang="en-GB" b="0"/>
              <a:t>Bram </a:t>
            </a:r>
            <a:r>
              <a:rPr lang="en-GB" b="0" err="1"/>
              <a:t>Lahousse</a:t>
            </a:r>
            <a:r>
              <a:rPr lang="en-GB" b="0"/>
              <a:t>: </a:t>
            </a:r>
            <a:r>
              <a:rPr lang="en-GB" sz="1800" b="0" i="0" u="none" strike="noStrike">
                <a:solidFill>
                  <a:srgbClr val="000000"/>
                </a:solidFill>
                <a:effectLst/>
                <a:latin typeface="Arial"/>
                <a:cs typeface="Arial"/>
              </a:rPr>
              <a:t>R&amp;D Manager</a:t>
            </a:r>
          </a:p>
          <a:p>
            <a:r>
              <a:rPr lang="en-US"/>
              <a:t>Kevin </a:t>
            </a:r>
            <a:r>
              <a:rPr lang="en-US" err="1"/>
              <a:t>Demeulenaere</a:t>
            </a:r>
            <a:r>
              <a:rPr lang="en-US"/>
              <a:t>: Quality Control &amp; Marketing Manager</a:t>
            </a:r>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4</a:t>
            </a:fld>
            <a:endParaRPr lang="en-GB"/>
          </a:p>
        </p:txBody>
      </p:sp>
    </p:spTree>
    <p:extLst>
      <p:ext uri="{BB962C8B-B14F-4D97-AF65-F5344CB8AC3E}">
        <p14:creationId xmlns:p14="http://schemas.microsoft.com/office/powerpoint/2010/main" val="1753275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rgbClr val="D1D5DB"/>
                </a:solidFill>
              </a:rPr>
              <a:t>Before we continue we would like to know: </a:t>
            </a:r>
            <a:endParaRPr lang="nl-NL"/>
          </a:p>
          <a:p>
            <a:r>
              <a:rPr lang="en-GB">
                <a:solidFill>
                  <a:srgbClr val="D1D5DB"/>
                </a:solidFill>
              </a:rPr>
              <a:t> </a:t>
            </a:r>
            <a:endParaRPr lang="en-GB"/>
          </a:p>
          <a:p>
            <a:r>
              <a:rPr lang="en-GB">
                <a:solidFill>
                  <a:srgbClr val="D1D5DB"/>
                </a:solidFill>
              </a:rPr>
              <a:t>Where do you stand on AI? </a:t>
            </a:r>
            <a:endParaRPr lang="en-GB"/>
          </a:p>
          <a:p>
            <a:r>
              <a:rPr lang="en-GB">
                <a:solidFill>
                  <a:srgbClr val="D1D5DB"/>
                </a:solidFill>
              </a:rPr>
              <a:t> </a:t>
            </a:r>
            <a:endParaRPr lang="en-GB"/>
          </a:p>
          <a:p>
            <a:r>
              <a:rPr lang="en-GB">
                <a:solidFill>
                  <a:srgbClr val="D1D5DB"/>
                </a:solidFill>
              </a:rPr>
              <a:t>In our opinion AI is a technology that can do many things that humans can do, but faster and better. AI can help us with many problems, but it can also cause some problems. AI should be used wisely and ethically, and work with us, not against us. </a:t>
            </a:r>
            <a:endParaRPr lang="en-GB"/>
          </a:p>
          <a:p>
            <a:r>
              <a:rPr lang="en-GB">
                <a:solidFill>
                  <a:srgbClr val="D1D5DB"/>
                </a:solidFill>
              </a:rPr>
              <a:t> </a:t>
            </a:r>
            <a:endParaRPr lang="en-GB"/>
          </a:p>
          <a:p>
            <a:r>
              <a:rPr lang="en-GB">
                <a:solidFill>
                  <a:srgbClr val="D1D5DB"/>
                </a:solidFill>
              </a:rPr>
              <a:t>Kevin D </a:t>
            </a:r>
            <a:endParaRPr lang="en-GB"/>
          </a:p>
          <a:p>
            <a:endParaRPr lang="en-GB">
              <a:solidFill>
                <a:srgbClr val="D1D5DB"/>
              </a:solidFill>
              <a:cs typeface="Calibri"/>
            </a:endParaRPr>
          </a:p>
        </p:txBody>
      </p:sp>
      <p:sp>
        <p:nvSpPr>
          <p:cNvPr id="4" name="Slide Number Placeholder 3"/>
          <p:cNvSpPr>
            <a:spLocks noGrp="1"/>
          </p:cNvSpPr>
          <p:nvPr>
            <p:ph type="sldNum" sz="quarter" idx="5"/>
          </p:nvPr>
        </p:nvSpPr>
        <p:spPr/>
        <p:txBody>
          <a:bodyPr/>
          <a:lstStyle/>
          <a:p>
            <a:fld id="{3EF61D95-873A-4F8F-8783-2E0BC3A6AB86}" type="slidenum">
              <a:rPr lang="en-GB" smtClean="0"/>
              <a:t>5</a:t>
            </a:fld>
            <a:endParaRPr lang="en-GB"/>
          </a:p>
        </p:txBody>
      </p:sp>
    </p:spTree>
    <p:extLst>
      <p:ext uri="{BB962C8B-B14F-4D97-AF65-F5344CB8AC3E}">
        <p14:creationId xmlns:p14="http://schemas.microsoft.com/office/powerpoint/2010/main" val="39827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At </a:t>
            </a:r>
            <a:r>
              <a:rPr lang="en-US" b="0" i="0" err="1">
                <a:solidFill>
                  <a:srgbClr val="D1D5DB"/>
                </a:solidFill>
                <a:effectLst/>
                <a:latin typeface="Söhne"/>
              </a:rPr>
              <a:t>AdraMed</a:t>
            </a:r>
            <a:r>
              <a:rPr lang="en-US" b="0" i="0">
                <a:solidFill>
                  <a:srgbClr val="D1D5DB"/>
                </a:solidFill>
                <a:effectLst/>
                <a:latin typeface="Söhne"/>
              </a:rPr>
              <a:t>, we envision a future where Health &amp; Wellness are accessible</a:t>
            </a:r>
            <a:r>
              <a:rPr lang="en-BE" b="0" i="0">
                <a:solidFill>
                  <a:srgbClr val="D1D5DB"/>
                </a:solidFill>
                <a:effectLst/>
                <a:latin typeface="Söhne"/>
              </a:rPr>
              <a:t> for everyone</a:t>
            </a:r>
            <a:r>
              <a:rPr lang="en-US" b="0" i="0">
                <a:solidFill>
                  <a:srgbClr val="D1D5DB"/>
                </a:solidFill>
                <a:effectLst/>
                <a:latin typeface="Söhne"/>
              </a:rPr>
              <a:t>. We want our product to connect people and be proactive. </a:t>
            </a:r>
          </a:p>
          <a:p>
            <a:r>
              <a:rPr lang="en-GB" b="0" i="0">
                <a:solidFill>
                  <a:srgbClr val="D2D0CE"/>
                </a:solidFill>
                <a:effectLst/>
                <a:latin typeface="-apple-system"/>
              </a:rPr>
              <a:t>We use our product </a:t>
            </a:r>
            <a:r>
              <a:rPr lang="en-GB" b="0" i="0" err="1">
                <a:solidFill>
                  <a:srgbClr val="D2D0CE"/>
                </a:solidFill>
                <a:effectLst/>
                <a:latin typeface="-apple-system"/>
              </a:rPr>
              <a:t>ResQ</a:t>
            </a:r>
            <a:r>
              <a:rPr lang="en-GB" b="0" i="0">
                <a:solidFill>
                  <a:srgbClr val="D2D0CE"/>
                </a:solidFill>
                <a:effectLst/>
                <a:latin typeface="-apple-system"/>
              </a:rPr>
              <a:t> to transform health care with innovative solutions that saves lives.</a:t>
            </a:r>
            <a:endParaRPr lang="en-BE" b="0" i="0">
              <a:solidFill>
                <a:srgbClr val="D2D0CE"/>
              </a:solidFill>
              <a:effectLst/>
              <a:latin typeface="-apple-system"/>
            </a:endParaRPr>
          </a:p>
          <a:p>
            <a:endParaRPr lang="en-BE" b="0" i="0">
              <a:solidFill>
                <a:srgbClr val="D1D5DB"/>
              </a:solidFill>
              <a:effectLst/>
              <a:latin typeface="Söhne"/>
            </a:endParaRPr>
          </a:p>
          <a:p>
            <a:r>
              <a:rPr lang="en-BE" b="0" i="0">
                <a:solidFill>
                  <a:srgbClr val="D1D5DB"/>
                </a:solidFill>
                <a:effectLst/>
                <a:latin typeface="Söhne"/>
              </a:rPr>
              <a:t>Kevin </a:t>
            </a:r>
            <a:r>
              <a:rPr lang="en-US" b="0" i="0">
                <a:solidFill>
                  <a:srgbClr val="D1D5DB"/>
                </a:solidFill>
                <a:effectLst/>
                <a:latin typeface="Söhne"/>
              </a:rPr>
              <a:t>D</a:t>
            </a:r>
            <a:endParaRPr lang="en-GB"/>
          </a:p>
        </p:txBody>
      </p:sp>
      <p:sp>
        <p:nvSpPr>
          <p:cNvPr id="4" name="Slide Number Placeholder 3"/>
          <p:cNvSpPr>
            <a:spLocks noGrp="1"/>
          </p:cNvSpPr>
          <p:nvPr>
            <p:ph type="sldNum" sz="quarter" idx="5"/>
          </p:nvPr>
        </p:nvSpPr>
        <p:spPr/>
        <p:txBody>
          <a:bodyPr/>
          <a:lstStyle/>
          <a:p>
            <a:fld id="{3EF61D95-873A-4F8F-8783-2E0BC3A6AB86}" type="slidenum">
              <a:rPr lang="en-GB" smtClean="0"/>
              <a:t>6</a:t>
            </a:fld>
            <a:endParaRPr lang="en-GB"/>
          </a:p>
        </p:txBody>
      </p:sp>
    </p:spTree>
    <p:extLst>
      <p:ext uri="{BB962C8B-B14F-4D97-AF65-F5344CB8AC3E}">
        <p14:creationId xmlns:p14="http://schemas.microsoft.com/office/powerpoint/2010/main" val="2635908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t>
            </a:r>
            <a:r>
              <a:rPr lang="en-US" b="0" i="0" dirty="0">
                <a:solidFill>
                  <a:srgbClr val="D1D5DB"/>
                </a:solidFill>
                <a:effectLst/>
                <a:latin typeface="Söhne"/>
              </a:rPr>
              <a:t>create an interplanetary connected ecosystem where individuals can proactively manage and enhance their well-being. </a:t>
            </a:r>
            <a:br>
              <a:rPr lang="en-US" b="0" i="0" dirty="0">
                <a:solidFill>
                  <a:srgbClr val="D1D5DB"/>
                </a:solidFill>
                <a:effectLst/>
                <a:latin typeface="Söhne"/>
              </a:rPr>
            </a:b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dirty="0">
                <a:solidFill>
                  <a:srgbClr val="D1D5DB"/>
                </a:solidFill>
                <a:effectLst/>
                <a:latin typeface="Söhne"/>
              </a:rPr>
              <a:t>Kevin </a:t>
            </a:r>
            <a:r>
              <a:rPr lang="en-US" b="0" i="0" dirty="0">
                <a:solidFill>
                  <a:srgbClr val="D1D5DB"/>
                </a:solidFill>
                <a:effectLst/>
                <a:latin typeface="Söhne"/>
              </a:rPr>
              <a:t>D</a:t>
            </a:r>
            <a:endParaRPr lang="en-GB" dirty="0"/>
          </a:p>
          <a:p>
            <a:endParaRPr lang="en-GB" dirty="0"/>
          </a:p>
        </p:txBody>
      </p:sp>
      <p:sp>
        <p:nvSpPr>
          <p:cNvPr id="4" name="Slide Number Placeholder 3"/>
          <p:cNvSpPr>
            <a:spLocks noGrp="1"/>
          </p:cNvSpPr>
          <p:nvPr>
            <p:ph type="sldNum" sz="quarter" idx="5"/>
          </p:nvPr>
        </p:nvSpPr>
        <p:spPr/>
        <p:txBody>
          <a:bodyPr/>
          <a:lstStyle/>
          <a:p>
            <a:fld id="{3EF61D95-873A-4F8F-8783-2E0BC3A6AB86}" type="slidenum">
              <a:rPr lang="en-GB" smtClean="0"/>
              <a:t>7</a:t>
            </a:fld>
            <a:endParaRPr lang="en-GB"/>
          </a:p>
        </p:txBody>
      </p:sp>
    </p:spTree>
    <p:extLst>
      <p:ext uri="{BB962C8B-B14F-4D97-AF65-F5344CB8AC3E}">
        <p14:creationId xmlns:p14="http://schemas.microsoft.com/office/powerpoint/2010/main" val="3103675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This is done with the help of our Data driven approach, allowing us to provide valuable and personalized insights, enabling informed decision-making and proactive health management.</a:t>
            </a:r>
            <a:br>
              <a:rPr lang="en-US" b="0" i="0" dirty="0">
                <a:solidFill>
                  <a:srgbClr val="D1D5DB"/>
                </a:solidFill>
                <a:effectLst/>
                <a:latin typeface="Söhne"/>
              </a:rPr>
            </a:b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dirty="0">
                <a:solidFill>
                  <a:srgbClr val="D1D5DB"/>
                </a:solidFill>
                <a:effectLst/>
                <a:latin typeface="Söhne"/>
              </a:rPr>
              <a:t>Kevin </a:t>
            </a:r>
            <a:r>
              <a:rPr lang="en-US" b="0" i="0" dirty="0">
                <a:solidFill>
                  <a:srgbClr val="D1D5DB"/>
                </a:solidFill>
                <a:effectLst/>
                <a:latin typeface="Söhne"/>
              </a:rPr>
              <a:t>D</a:t>
            </a:r>
            <a:endParaRPr lang="en-GB" dirty="0"/>
          </a:p>
          <a:p>
            <a:endParaRPr lang="en-GB" dirty="0"/>
          </a:p>
        </p:txBody>
      </p:sp>
      <p:sp>
        <p:nvSpPr>
          <p:cNvPr id="4" name="Slide Number Placeholder 3"/>
          <p:cNvSpPr>
            <a:spLocks noGrp="1"/>
          </p:cNvSpPr>
          <p:nvPr>
            <p:ph type="sldNum" sz="quarter" idx="5"/>
          </p:nvPr>
        </p:nvSpPr>
        <p:spPr/>
        <p:txBody>
          <a:bodyPr/>
          <a:lstStyle/>
          <a:p>
            <a:fld id="{3EF61D95-873A-4F8F-8783-2E0BC3A6AB86}" type="slidenum">
              <a:rPr lang="en-GB" smtClean="0"/>
              <a:t>8</a:t>
            </a:fld>
            <a:endParaRPr lang="en-GB"/>
          </a:p>
        </p:txBody>
      </p:sp>
    </p:spTree>
    <p:extLst>
      <p:ext uri="{BB962C8B-B14F-4D97-AF65-F5344CB8AC3E}">
        <p14:creationId xmlns:p14="http://schemas.microsoft.com/office/powerpoint/2010/main" val="902621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We lead the industry in innovation and technology with </a:t>
            </a:r>
            <a:r>
              <a:rPr lang="en-US" b="0" i="0" dirty="0" err="1">
                <a:solidFill>
                  <a:srgbClr val="D1D5DB"/>
                </a:solidFill>
                <a:effectLst/>
                <a:latin typeface="Söhne"/>
              </a:rPr>
              <a:t>AvA</a:t>
            </a:r>
            <a:r>
              <a:rPr lang="en-US" b="0" i="0" dirty="0">
                <a:solidFill>
                  <a:srgbClr val="D1D5DB"/>
                </a:solidFill>
                <a:effectLst/>
                <a:latin typeface="Söhne"/>
              </a:rPr>
              <a:t>, our Advanced Virtual Aid assistant, driven by Artificial Intelligence. </a:t>
            </a:r>
          </a:p>
          <a:p>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b="0" i="0" dirty="0">
                <a:solidFill>
                  <a:srgbClr val="D1D5DB"/>
                </a:solidFill>
                <a:effectLst/>
                <a:latin typeface="Söhne"/>
              </a:rPr>
              <a:t>Kevin </a:t>
            </a:r>
            <a:r>
              <a:rPr lang="en-US" b="0" i="0" dirty="0">
                <a:solidFill>
                  <a:srgbClr val="D1D5DB"/>
                </a:solidFill>
                <a:effectLst/>
                <a:latin typeface="Söhne"/>
              </a:rPr>
              <a:t>D</a:t>
            </a:r>
            <a:endParaRPr lang="en-GB" dirty="0"/>
          </a:p>
          <a:p>
            <a:endParaRPr lang="en-GB" dirty="0"/>
          </a:p>
        </p:txBody>
      </p:sp>
      <p:sp>
        <p:nvSpPr>
          <p:cNvPr id="4" name="Slide Number Placeholder 3"/>
          <p:cNvSpPr>
            <a:spLocks noGrp="1"/>
          </p:cNvSpPr>
          <p:nvPr>
            <p:ph type="sldNum" sz="quarter" idx="5"/>
          </p:nvPr>
        </p:nvSpPr>
        <p:spPr/>
        <p:txBody>
          <a:bodyPr/>
          <a:lstStyle/>
          <a:p>
            <a:fld id="{3EF61D95-873A-4F8F-8783-2E0BC3A6AB86}" type="slidenum">
              <a:rPr lang="en-GB" smtClean="0"/>
              <a:t>9</a:t>
            </a:fld>
            <a:endParaRPr lang="en-GB"/>
          </a:p>
        </p:txBody>
      </p:sp>
    </p:spTree>
    <p:extLst>
      <p:ext uri="{BB962C8B-B14F-4D97-AF65-F5344CB8AC3E}">
        <p14:creationId xmlns:p14="http://schemas.microsoft.com/office/powerpoint/2010/main" val="2165236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A92C-E64F-8FC5-E6B4-1299E79E15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07A6300-BA8E-2536-5584-015F449442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E8F550-7DE0-27F8-FE5C-3AA820ADDE65}"/>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5" name="Footer Placeholder 4">
            <a:extLst>
              <a:ext uri="{FF2B5EF4-FFF2-40B4-BE49-F238E27FC236}">
                <a16:creationId xmlns:a16="http://schemas.microsoft.com/office/drawing/2014/main" id="{C12FA2CF-3322-9C34-C977-512F195649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551970-1467-6225-D157-AF4B7847C25D}"/>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6384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3B05-C077-F445-E1C8-96213D1F237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4C1F9A-3847-7D9B-BF0F-B14088CA0C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7EBAEC-0CC2-3622-4C90-1AE43A7C7693}"/>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5" name="Footer Placeholder 4">
            <a:extLst>
              <a:ext uri="{FF2B5EF4-FFF2-40B4-BE49-F238E27FC236}">
                <a16:creationId xmlns:a16="http://schemas.microsoft.com/office/drawing/2014/main" id="{834E001C-0A80-D73E-D89E-EC89981833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5EACF0-EA75-78F5-DBB2-2025431059BD}"/>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2672442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86B1FC-79D0-13F9-E612-FF62F57E0A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F05DD5-F1C4-60CC-A149-8ACE3CBBB5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56D780-5711-E427-9614-F9880D17D633}"/>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5" name="Footer Placeholder 4">
            <a:extLst>
              <a:ext uri="{FF2B5EF4-FFF2-40B4-BE49-F238E27FC236}">
                <a16:creationId xmlns:a16="http://schemas.microsoft.com/office/drawing/2014/main" id="{91D53003-FC9C-3F05-1FAE-04B27CED2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A2B529-169F-2F8B-55B0-21FE74C4D80F}"/>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69179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5FC7-E5E1-1DF1-B957-6826D8DA91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55AF0CC-ABEF-BB2F-BE97-83F8F22CF7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7ABCB6-E07D-FB5F-7E38-692F8A323729}"/>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5" name="Footer Placeholder 4">
            <a:extLst>
              <a:ext uri="{FF2B5EF4-FFF2-40B4-BE49-F238E27FC236}">
                <a16:creationId xmlns:a16="http://schemas.microsoft.com/office/drawing/2014/main" id="{BA501E23-0C55-B11F-272F-D484E81939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1D6CA-213F-A2A6-397F-616918230FBB}"/>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1771482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78D2-67B8-708B-2952-326CBA7077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DCD505D-7986-65BA-4A68-FA38F1E786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BD8D9F-7FD3-473B-AE40-DB776493CEFB}"/>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5" name="Footer Placeholder 4">
            <a:extLst>
              <a:ext uri="{FF2B5EF4-FFF2-40B4-BE49-F238E27FC236}">
                <a16:creationId xmlns:a16="http://schemas.microsoft.com/office/drawing/2014/main" id="{A203249D-9A6B-4DA9-F868-50BB82FEBB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1236A1-D08E-B447-4B2C-C328BC4CF913}"/>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3508772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240B-31B8-EA11-AD4B-2859306D1F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4BC5958-C012-63C3-0C44-2C0349150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0B1E270-4F5E-DF22-D0DC-9FD5FA29BA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B20D3E7-DE5D-6991-8EA8-F60CF3A2F699}"/>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6" name="Footer Placeholder 5">
            <a:extLst>
              <a:ext uri="{FF2B5EF4-FFF2-40B4-BE49-F238E27FC236}">
                <a16:creationId xmlns:a16="http://schemas.microsoft.com/office/drawing/2014/main" id="{759FDCE1-84BE-37CD-7F5D-9DE7A1590D2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8865F7-A088-E795-1C77-4751D23E49A2}"/>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23705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B23A6-50D9-CBE6-E81F-7851821D42F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44E7A4F-B942-6228-AF13-A59FFA626E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60971E-D3F5-D599-1821-40C283591C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699142-3856-D9E2-0010-1D2B08A73F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6FEA0F-D382-B131-6F61-E9CAE123B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4AB034C-A954-0269-182F-C82F2F508231}"/>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8" name="Footer Placeholder 7">
            <a:extLst>
              <a:ext uri="{FF2B5EF4-FFF2-40B4-BE49-F238E27FC236}">
                <a16:creationId xmlns:a16="http://schemas.microsoft.com/office/drawing/2014/main" id="{04DD426D-9F7E-8342-02B6-6ADAE835854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E2F9CC6-6D47-1218-1B94-00CAA338BD3F}"/>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171667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0842-DB57-CDCD-CD9D-21917DB377F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967ECCF-F7CE-FCF5-0FAA-FA10295CF261}"/>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4" name="Footer Placeholder 3">
            <a:extLst>
              <a:ext uri="{FF2B5EF4-FFF2-40B4-BE49-F238E27FC236}">
                <a16:creationId xmlns:a16="http://schemas.microsoft.com/office/drawing/2014/main" id="{0FC725D1-053D-B556-0EAC-F449464915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0EE73B9-C097-CCD0-DFCA-935C3FFBCFEF}"/>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196516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8F3022-1076-B83C-2D0A-1B4E378AFCF5}"/>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3" name="Footer Placeholder 2">
            <a:extLst>
              <a:ext uri="{FF2B5EF4-FFF2-40B4-BE49-F238E27FC236}">
                <a16:creationId xmlns:a16="http://schemas.microsoft.com/office/drawing/2014/main" id="{8F7171C4-5E3B-6A9F-4AC0-8A9D837140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DA7AA9F-5215-DFF9-8369-A5C0F04962A7}"/>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395221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224FA-01F0-024D-4DAA-AE9E1E1A01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E62264D-AB84-F634-C852-7535162C00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A182535-B04D-30B7-C7CD-F411CBCEE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506A19-F190-4490-95D8-8BBC83CFC317}"/>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6" name="Footer Placeholder 5">
            <a:extLst>
              <a:ext uri="{FF2B5EF4-FFF2-40B4-BE49-F238E27FC236}">
                <a16:creationId xmlns:a16="http://schemas.microsoft.com/office/drawing/2014/main" id="{C56FAE6F-253E-868F-C9D6-66C7E484D4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FEEBDE8-700A-F59E-52DF-72F1AA8D091D}"/>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322359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2602-A471-16FE-6689-06CCCBEF1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F277F7B-8CEB-9781-A603-F056E4B23D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38DA52B-1243-C719-8DB2-B21751234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8CAB51-98BB-84AA-3871-155A0642639F}"/>
              </a:ext>
            </a:extLst>
          </p:cNvPr>
          <p:cNvSpPr>
            <a:spLocks noGrp="1"/>
          </p:cNvSpPr>
          <p:nvPr>
            <p:ph type="dt" sz="half" idx="10"/>
          </p:nvPr>
        </p:nvSpPr>
        <p:spPr/>
        <p:txBody>
          <a:bodyPr/>
          <a:lstStyle/>
          <a:p>
            <a:fld id="{A5F04FD4-48AE-4B57-9796-98A306F3FCE1}" type="datetimeFigureOut">
              <a:rPr lang="en-GB" smtClean="0"/>
              <a:t>21/12/2023</a:t>
            </a:fld>
            <a:endParaRPr lang="en-GB"/>
          </a:p>
        </p:txBody>
      </p:sp>
      <p:sp>
        <p:nvSpPr>
          <p:cNvPr id="6" name="Footer Placeholder 5">
            <a:extLst>
              <a:ext uri="{FF2B5EF4-FFF2-40B4-BE49-F238E27FC236}">
                <a16:creationId xmlns:a16="http://schemas.microsoft.com/office/drawing/2014/main" id="{6DEB5067-B64A-01EF-196C-B4FEF96AB5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222940-609B-0134-C126-61B1147B4102}"/>
              </a:ext>
            </a:extLst>
          </p:cNvPr>
          <p:cNvSpPr>
            <a:spLocks noGrp="1"/>
          </p:cNvSpPr>
          <p:nvPr>
            <p:ph type="sldNum" sz="quarter" idx="12"/>
          </p:nvPr>
        </p:nvSpPr>
        <p:spPr/>
        <p:txBody>
          <a:bodyPr/>
          <a:lstStyle/>
          <a:p>
            <a:fld id="{4FB2023D-6650-4FBB-9653-0A6E032D495F}" type="slidenum">
              <a:rPr lang="en-GB" smtClean="0"/>
              <a:t>‹#›</a:t>
            </a:fld>
            <a:endParaRPr lang="en-GB"/>
          </a:p>
        </p:txBody>
      </p:sp>
    </p:spTree>
    <p:extLst>
      <p:ext uri="{BB962C8B-B14F-4D97-AF65-F5344CB8AC3E}">
        <p14:creationId xmlns:p14="http://schemas.microsoft.com/office/powerpoint/2010/main" val="1609338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0A3FFF-ABBF-BE8A-98D9-4EAA89E0B0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F8A14BF-6E8B-9C9C-6A38-18ACD7E937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A32B12-76B3-8DB3-3A11-4401FF8165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F04FD4-48AE-4B57-9796-98A306F3FCE1}" type="datetimeFigureOut">
              <a:rPr lang="en-GB" smtClean="0"/>
              <a:t>21/12/2023</a:t>
            </a:fld>
            <a:endParaRPr lang="en-GB"/>
          </a:p>
        </p:txBody>
      </p:sp>
      <p:sp>
        <p:nvSpPr>
          <p:cNvPr id="5" name="Footer Placeholder 4">
            <a:extLst>
              <a:ext uri="{FF2B5EF4-FFF2-40B4-BE49-F238E27FC236}">
                <a16:creationId xmlns:a16="http://schemas.microsoft.com/office/drawing/2014/main" id="{B402505B-023A-CD5D-D3C9-4DE7E72D1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8376400-E5B3-8353-5A58-48B8CA52BC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B2023D-6650-4FBB-9653-0A6E032D495F}" type="slidenum">
              <a:rPr lang="en-GB" smtClean="0"/>
              <a:t>‹#›</a:t>
            </a:fld>
            <a:endParaRPr lang="en-GB"/>
          </a:p>
        </p:txBody>
      </p:sp>
    </p:spTree>
    <p:extLst>
      <p:ext uri="{BB962C8B-B14F-4D97-AF65-F5344CB8AC3E}">
        <p14:creationId xmlns:p14="http://schemas.microsoft.com/office/powerpoint/2010/main" val="779963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e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C4C8799E-8A36-0E25-11FC-FBD8DEEE9940}"/>
              </a:ext>
            </a:extLst>
          </p:cNvPr>
          <p:cNvSpPr/>
          <p:nvPr/>
        </p:nvSpPr>
        <p:spPr>
          <a:xfrm>
            <a:off x="1382124" y="2741373"/>
            <a:ext cx="9548704" cy="923330"/>
          </a:xfrm>
          <a:prstGeom prst="rect">
            <a:avLst/>
          </a:prstGeom>
          <a:noFill/>
        </p:spPr>
        <p:txBody>
          <a:bodyPr wrap="none" lIns="91440" tIns="45720" rIns="91440" bIns="45720">
            <a:spAutoFit/>
          </a:bodyPr>
          <a:lstStyle/>
          <a:p>
            <a:pPr algn="ctr"/>
            <a:r>
              <a:rPr lang="en-BE" sz="5400" b="0" cap="none" spc="0">
                <a:ln w="0"/>
                <a:solidFill>
                  <a:schemeClr val="tx1"/>
                </a:solidFill>
                <a:effectLst>
                  <a:outerShdw blurRad="38100" dist="19050" dir="2700000" algn="tl" rotWithShape="0">
                    <a:schemeClr val="dk1">
                      <a:alpha val="40000"/>
                    </a:schemeClr>
                  </a:outerShdw>
                </a:effectLst>
                <a:latin typeface="Candara" panose="020E0502030303020204" pitchFamily="34" charset="0"/>
              </a:rPr>
              <a:t>When will </a:t>
            </a:r>
            <a:r>
              <a:rPr lang="en-BE" sz="5400" b="1" cap="none" spc="0">
                <a:ln w="0"/>
                <a:solidFill>
                  <a:srgbClr val="C33C54"/>
                </a:solidFill>
                <a:effectLst>
                  <a:outerShdw blurRad="38100" dist="19050" dir="2700000" algn="tl" rotWithShape="0">
                    <a:schemeClr val="dk1">
                      <a:alpha val="40000"/>
                    </a:schemeClr>
                  </a:outerShdw>
                </a:effectLst>
                <a:latin typeface="Candara" panose="020E0502030303020204" pitchFamily="34" charset="0"/>
              </a:rPr>
              <a:t>you</a:t>
            </a:r>
            <a:r>
              <a:rPr lang="en-BE" sz="5400" b="0" cap="none" spc="0">
                <a:ln w="0"/>
                <a:solidFill>
                  <a:schemeClr val="tx1"/>
                </a:solidFill>
                <a:effectLst>
                  <a:outerShdw blurRad="38100" dist="19050" dir="2700000" algn="tl" rotWithShape="0">
                    <a:schemeClr val="dk1">
                      <a:alpha val="40000"/>
                    </a:schemeClr>
                  </a:outerShdw>
                </a:effectLst>
                <a:latin typeface="Candara" panose="020E0502030303020204" pitchFamily="34" charset="0"/>
              </a:rPr>
              <a:t> have an accident?</a:t>
            </a:r>
            <a:endParaRPr lang="nl-NL" sz="5400" b="0" cap="none" spc="0">
              <a:ln w="0"/>
              <a:solidFill>
                <a:schemeClr val="tx1"/>
              </a:solidFill>
              <a:effectLst>
                <a:outerShdw blurRad="38100" dist="19050" dir="2700000" algn="tl" rotWithShape="0">
                  <a:schemeClr val="dk1">
                    <a:alpha val="40000"/>
                  </a:schemeClr>
                </a:outerShdw>
              </a:effectLst>
              <a:latin typeface="Candara" panose="020E0502030303020204" pitchFamily="34" charset="0"/>
            </a:endParaRPr>
          </a:p>
        </p:txBody>
      </p:sp>
      <p:grpSp>
        <p:nvGrpSpPr>
          <p:cNvPr id="3" name="Group 2">
            <a:extLst>
              <a:ext uri="{FF2B5EF4-FFF2-40B4-BE49-F238E27FC236}">
                <a16:creationId xmlns:a16="http://schemas.microsoft.com/office/drawing/2014/main" id="{4310D380-6A9C-7487-099A-A87BD9D1607F}"/>
              </a:ext>
            </a:extLst>
          </p:cNvPr>
          <p:cNvGrpSpPr/>
          <p:nvPr/>
        </p:nvGrpSpPr>
        <p:grpSpPr>
          <a:xfrm rot="9312731" flipV="1">
            <a:off x="-14111073" y="-2978438"/>
            <a:ext cx="18009893" cy="4369284"/>
            <a:chOff x="0" y="0"/>
            <a:chExt cx="12051614" cy="3179030"/>
          </a:xfrm>
        </p:grpSpPr>
        <p:sp>
          <p:nvSpPr>
            <p:cNvPr id="4" name="Freeform: Shape 3">
              <a:extLst>
                <a:ext uri="{FF2B5EF4-FFF2-40B4-BE49-F238E27FC236}">
                  <a16:creationId xmlns:a16="http://schemas.microsoft.com/office/drawing/2014/main" id="{0DD35569-7F00-E2F7-933C-FB24AC881037}"/>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 name="Freeform: Shape 4">
              <a:extLst>
                <a:ext uri="{FF2B5EF4-FFF2-40B4-BE49-F238E27FC236}">
                  <a16:creationId xmlns:a16="http://schemas.microsoft.com/office/drawing/2014/main" id="{A26906E6-9317-AA87-562F-219B17E514BE}"/>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2C78D251-F7DF-3196-D610-32EAE5773135}"/>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22811344-F8CF-36B9-F9BD-7FC420B7301F}"/>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0650E531-C085-4946-ECD2-82D1CC566157}"/>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52BD996D-BC71-E50D-6BB7-43E3B45A8836}"/>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0" name="Group 9">
            <a:extLst>
              <a:ext uri="{FF2B5EF4-FFF2-40B4-BE49-F238E27FC236}">
                <a16:creationId xmlns:a16="http://schemas.microsoft.com/office/drawing/2014/main" id="{6FCC37C6-422E-3A68-CF14-DE369D03F8F1}"/>
              </a:ext>
            </a:extLst>
          </p:cNvPr>
          <p:cNvGrpSpPr/>
          <p:nvPr/>
        </p:nvGrpSpPr>
        <p:grpSpPr>
          <a:xfrm rot="12787765" flipV="1">
            <a:off x="1112241" y="-7167661"/>
            <a:ext cx="18009893" cy="4369284"/>
            <a:chOff x="0" y="0"/>
            <a:chExt cx="12051614" cy="3179030"/>
          </a:xfrm>
        </p:grpSpPr>
        <p:sp>
          <p:nvSpPr>
            <p:cNvPr id="25" name="Freeform: Shape 24">
              <a:extLst>
                <a:ext uri="{FF2B5EF4-FFF2-40B4-BE49-F238E27FC236}">
                  <a16:creationId xmlns:a16="http://schemas.microsoft.com/office/drawing/2014/main" id="{63E670D7-A5FD-700A-1BB1-449D117BD8DB}"/>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923F14A-C390-D6AD-3A62-03664AA3BD4B}"/>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CC38FC63-40A1-6665-7F64-AEFF15EAFEB9}"/>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C3C8E405-9008-0A4F-2CD8-533F3C6A9875}"/>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05C60E52-3AE1-AA08-B96D-B8153274029C}"/>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0" name="Freeform: Shape 29">
              <a:extLst>
                <a:ext uri="{FF2B5EF4-FFF2-40B4-BE49-F238E27FC236}">
                  <a16:creationId xmlns:a16="http://schemas.microsoft.com/office/drawing/2014/main" id="{A1AE1031-D6DC-F99A-F368-6A4000EF1AF3}"/>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31" name="Group 30">
            <a:extLst>
              <a:ext uri="{FF2B5EF4-FFF2-40B4-BE49-F238E27FC236}">
                <a16:creationId xmlns:a16="http://schemas.microsoft.com/office/drawing/2014/main" id="{1A086C95-16C6-4B13-BA47-1270C7E3AE37}"/>
              </a:ext>
            </a:extLst>
          </p:cNvPr>
          <p:cNvGrpSpPr>
            <a:grpSpLocks/>
          </p:cNvGrpSpPr>
          <p:nvPr/>
        </p:nvGrpSpPr>
        <p:grpSpPr>
          <a:xfrm rot="20914297" flipV="1">
            <a:off x="-2341707" y="6768771"/>
            <a:ext cx="18009893" cy="4369284"/>
            <a:chOff x="0" y="0"/>
            <a:chExt cx="12051614" cy="3179030"/>
          </a:xfrm>
        </p:grpSpPr>
        <p:sp>
          <p:nvSpPr>
            <p:cNvPr id="32" name="Freeform: Shape 31">
              <a:extLst>
                <a:ext uri="{FF2B5EF4-FFF2-40B4-BE49-F238E27FC236}">
                  <a16:creationId xmlns:a16="http://schemas.microsoft.com/office/drawing/2014/main" id="{78E407BE-47B2-5882-898C-22A92D5E0664}"/>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3" name="Freeform: Shape 32">
              <a:extLst>
                <a:ext uri="{FF2B5EF4-FFF2-40B4-BE49-F238E27FC236}">
                  <a16:creationId xmlns:a16="http://schemas.microsoft.com/office/drawing/2014/main" id="{16896795-8CCD-4AC3-1598-750D4847EA6D}"/>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4" name="Freeform: Shape 33">
              <a:extLst>
                <a:ext uri="{FF2B5EF4-FFF2-40B4-BE49-F238E27FC236}">
                  <a16:creationId xmlns:a16="http://schemas.microsoft.com/office/drawing/2014/main" id="{373656AA-813B-F7BB-DBE5-294BE880FB84}"/>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5" name="Freeform: Shape 34">
              <a:extLst>
                <a:ext uri="{FF2B5EF4-FFF2-40B4-BE49-F238E27FC236}">
                  <a16:creationId xmlns:a16="http://schemas.microsoft.com/office/drawing/2014/main" id="{D67B8E40-1CA5-2350-60D1-AE79DF180A8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6" name="Freeform: Shape 35">
              <a:extLst>
                <a:ext uri="{FF2B5EF4-FFF2-40B4-BE49-F238E27FC236}">
                  <a16:creationId xmlns:a16="http://schemas.microsoft.com/office/drawing/2014/main" id="{A9484FB9-B858-A110-E744-EABFC344CB3D}"/>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7" name="Freeform: Shape 36">
              <a:extLst>
                <a:ext uri="{FF2B5EF4-FFF2-40B4-BE49-F238E27FC236}">
                  <a16:creationId xmlns:a16="http://schemas.microsoft.com/office/drawing/2014/main" id="{E0094512-EFE5-A44B-4DE8-AD377B90B8D4}"/>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Tree>
    <p:extLst>
      <p:ext uri="{BB962C8B-B14F-4D97-AF65-F5344CB8AC3E}">
        <p14:creationId xmlns:p14="http://schemas.microsoft.com/office/powerpoint/2010/main" val="93073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4B24973-DE8B-6222-39C5-4381A7C92891}"/>
              </a:ext>
            </a:extLst>
          </p:cNvPr>
          <p:cNvSpPr/>
          <p:nvPr/>
        </p:nvSpPr>
        <p:spPr>
          <a:xfrm>
            <a:off x="6799385" y="1519470"/>
            <a:ext cx="5299724" cy="5338530"/>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86BB13EE-7293-10DD-CAA0-90D56941BF4A}"/>
              </a:ext>
            </a:extLst>
          </p:cNvPr>
          <p:cNvSpPr/>
          <p:nvPr/>
        </p:nvSpPr>
        <p:spPr>
          <a:xfrm>
            <a:off x="761764" y="-198513"/>
            <a:ext cx="392312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pic>
        <p:nvPicPr>
          <p:cNvPr id="3" name="Picture 2" descr="A person wearing a headset and a white coat&#10;&#10;Description automatically generated">
            <a:extLst>
              <a:ext uri="{FF2B5EF4-FFF2-40B4-BE49-F238E27FC236}">
                <a16:creationId xmlns:a16="http://schemas.microsoft.com/office/drawing/2014/main" id="{511B9050-0398-2280-4774-F81C43F1C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661" y="1409273"/>
            <a:ext cx="5063872" cy="5063872"/>
          </a:xfrm>
          <a:prstGeom prst="rect">
            <a:avLst/>
          </a:prstGeom>
        </p:spPr>
      </p:pic>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537519" y="-2246682"/>
            <a:ext cx="615553" cy="4985360"/>
          </a:xfrm>
          <a:prstGeom prst="rect">
            <a:avLst/>
          </a:prstGeom>
          <a:noFill/>
        </p:spPr>
        <p:txBody>
          <a:bodyPr vert="vert270" wrap="square" rtlCol="0">
            <a:spAutoFit/>
          </a:bodyPr>
          <a:lstStyle/>
          <a:p>
            <a:pPr algn="ctr"/>
            <a:r>
              <a:rPr lang="en-GB" sz="2800" b="1" i="0">
                <a:effectLst/>
                <a:latin typeface="Söhne"/>
              </a:rPr>
              <a:t>Vision and Mission</a:t>
            </a:r>
            <a:endParaRPr lang="en-GB" sz="2800">
              <a:latin typeface="Candara" panose="020E0502030303020204" pitchFamily="34" charset="0"/>
            </a:endParaRPr>
          </a:p>
        </p:txBody>
      </p:sp>
      <p:sp>
        <p:nvSpPr>
          <p:cNvPr id="7" name="TextBox 6">
            <a:extLst>
              <a:ext uri="{FF2B5EF4-FFF2-40B4-BE49-F238E27FC236}">
                <a16:creationId xmlns:a16="http://schemas.microsoft.com/office/drawing/2014/main" id="{B81D1C2A-3E65-E9AC-37E0-212625277A0A}"/>
              </a:ext>
            </a:extLst>
          </p:cNvPr>
          <p:cNvSpPr txBox="1"/>
          <p:nvPr/>
        </p:nvSpPr>
        <p:spPr>
          <a:xfrm rot="5400000">
            <a:off x="4058155" y="-2335130"/>
            <a:ext cx="553998" cy="7472804"/>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Our Vision for Health &amp; Wellness, Our Mission with </a:t>
            </a:r>
            <a:r>
              <a:rPr lang="en-US" sz="2400" b="1" i="1" err="1">
                <a:effectLst/>
                <a:latin typeface="Candara" panose="020E0502030303020204" pitchFamily="34" charset="0"/>
              </a:rPr>
              <a:t>ResQ</a:t>
            </a:r>
            <a:endParaRPr lang="en-GB" sz="2400" i="1">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5D90B4CD-8D6C-B821-ACBB-DD08FB3EDBFE}"/>
              </a:ext>
            </a:extLst>
          </p:cNvPr>
          <p:cNvSpPr txBox="1"/>
          <p:nvPr/>
        </p:nvSpPr>
        <p:spPr>
          <a:xfrm rot="5400000">
            <a:off x="2795682" y="422114"/>
            <a:ext cx="492443" cy="4019615"/>
          </a:xfrm>
          <a:prstGeom prst="rect">
            <a:avLst/>
          </a:prstGeom>
          <a:noFill/>
        </p:spPr>
        <p:txBody>
          <a:bodyPr vert="vert270" wrap="square" rtlCol="0">
            <a:spAutoFit/>
          </a:bodyPr>
          <a:lstStyle/>
          <a:p>
            <a:r>
              <a:rPr lang="en-GB" sz="2000" i="0">
                <a:effectLst/>
                <a:latin typeface="Candara" panose="020E0502030303020204" pitchFamily="34" charset="0"/>
              </a:rPr>
              <a:t> </a:t>
            </a:r>
            <a:endParaRPr lang="en-GB" sz="2000" i="1">
              <a:latin typeface="Candara" panose="020E0502030303020204" pitchFamily="34" charset="0"/>
            </a:endParaRPr>
          </a:p>
        </p:txBody>
      </p:sp>
      <p:sp>
        <p:nvSpPr>
          <p:cNvPr id="5" name="TextBox 4">
            <a:extLst>
              <a:ext uri="{FF2B5EF4-FFF2-40B4-BE49-F238E27FC236}">
                <a16:creationId xmlns:a16="http://schemas.microsoft.com/office/drawing/2014/main" id="{3C0048FB-3A1E-2585-4D65-28D007E4B9EC}"/>
              </a:ext>
            </a:extLst>
          </p:cNvPr>
          <p:cNvSpPr txBox="1"/>
          <p:nvPr/>
        </p:nvSpPr>
        <p:spPr>
          <a:xfrm rot="5400000">
            <a:off x="3379811" y="263690"/>
            <a:ext cx="3877985" cy="7594803"/>
          </a:xfrm>
          <a:prstGeom prst="rect">
            <a:avLst/>
          </a:prstGeom>
          <a:noFill/>
        </p:spPr>
        <p:txBody>
          <a:bodyPr vert="vert270" wrap="square" rtlCol="0">
            <a:spAutoFit/>
          </a:bodyPr>
          <a:lstStyle/>
          <a:p>
            <a:pPr marL="342900" indent="-342900">
              <a:buBlip>
                <a:blip r:embed="rId5"/>
              </a:buBlip>
            </a:pPr>
            <a:r>
              <a:rPr lang="en-GB" sz="2000" dirty="0">
                <a:latin typeface="Candara" panose="020E0502030303020204" pitchFamily="34" charset="0"/>
              </a:rPr>
              <a:t>Connected Wellness and Health</a:t>
            </a: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Data-Driven Insights</a:t>
            </a:r>
          </a:p>
          <a:p>
            <a:pPr marL="342900" indent="-342900">
              <a:buBlip>
                <a:blip r:embed="rId5"/>
              </a:buBlip>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Artificial Intelligence Innovation</a:t>
            </a:r>
          </a:p>
          <a:p>
            <a:pPr marL="342900" indent="-342900">
              <a:buBlip>
                <a:blip r:embed="rId5"/>
              </a:buBlip>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Collaborative Partnerships</a:t>
            </a:r>
          </a:p>
          <a:p>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i="1" dirty="0">
              <a:latin typeface="Candara" panose="020E0502030303020204" pitchFamily="34" charset="0"/>
            </a:endParaRPr>
          </a:p>
        </p:txBody>
      </p:sp>
    </p:spTree>
    <p:extLst>
      <p:ext uri="{BB962C8B-B14F-4D97-AF65-F5344CB8AC3E}">
        <p14:creationId xmlns:p14="http://schemas.microsoft.com/office/powerpoint/2010/main" val="420381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4B24973-DE8B-6222-39C5-4381A7C92891}"/>
              </a:ext>
            </a:extLst>
          </p:cNvPr>
          <p:cNvSpPr/>
          <p:nvPr/>
        </p:nvSpPr>
        <p:spPr>
          <a:xfrm>
            <a:off x="6799385" y="1519470"/>
            <a:ext cx="5299724" cy="5338530"/>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86BB13EE-7293-10DD-CAA0-90D56941BF4A}"/>
              </a:ext>
            </a:extLst>
          </p:cNvPr>
          <p:cNvSpPr/>
          <p:nvPr/>
        </p:nvSpPr>
        <p:spPr>
          <a:xfrm>
            <a:off x="761764" y="-198513"/>
            <a:ext cx="392312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pic>
        <p:nvPicPr>
          <p:cNvPr id="3" name="Picture 2" descr="A person wearing a headset and a white coat&#10;&#10;Description automatically generated">
            <a:extLst>
              <a:ext uri="{FF2B5EF4-FFF2-40B4-BE49-F238E27FC236}">
                <a16:creationId xmlns:a16="http://schemas.microsoft.com/office/drawing/2014/main" id="{511B9050-0398-2280-4774-F81C43F1C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661" y="1409273"/>
            <a:ext cx="5063872" cy="5063872"/>
          </a:xfrm>
          <a:prstGeom prst="rect">
            <a:avLst/>
          </a:prstGeom>
        </p:spPr>
      </p:pic>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537519" y="-2246682"/>
            <a:ext cx="615553" cy="4985360"/>
          </a:xfrm>
          <a:prstGeom prst="rect">
            <a:avLst/>
          </a:prstGeom>
          <a:noFill/>
        </p:spPr>
        <p:txBody>
          <a:bodyPr vert="vert270" wrap="square" rtlCol="0">
            <a:spAutoFit/>
          </a:bodyPr>
          <a:lstStyle/>
          <a:p>
            <a:pPr algn="ctr"/>
            <a:r>
              <a:rPr lang="en-GB" sz="2800" b="1" i="0">
                <a:effectLst/>
                <a:latin typeface="Söhne"/>
              </a:rPr>
              <a:t>Vision and Mission</a:t>
            </a:r>
            <a:endParaRPr lang="en-GB" sz="2800">
              <a:latin typeface="Candara" panose="020E0502030303020204" pitchFamily="34" charset="0"/>
            </a:endParaRPr>
          </a:p>
        </p:txBody>
      </p:sp>
      <p:sp>
        <p:nvSpPr>
          <p:cNvPr id="7" name="TextBox 6">
            <a:extLst>
              <a:ext uri="{FF2B5EF4-FFF2-40B4-BE49-F238E27FC236}">
                <a16:creationId xmlns:a16="http://schemas.microsoft.com/office/drawing/2014/main" id="{B81D1C2A-3E65-E9AC-37E0-212625277A0A}"/>
              </a:ext>
            </a:extLst>
          </p:cNvPr>
          <p:cNvSpPr txBox="1"/>
          <p:nvPr/>
        </p:nvSpPr>
        <p:spPr>
          <a:xfrm rot="5400000">
            <a:off x="4058155" y="-2335130"/>
            <a:ext cx="553998" cy="7472804"/>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Our Vision for Health &amp; Wellness, Our Mission with </a:t>
            </a:r>
            <a:r>
              <a:rPr lang="en-US" sz="2400" b="1" i="1" err="1">
                <a:effectLst/>
                <a:latin typeface="Candara" panose="020E0502030303020204" pitchFamily="34" charset="0"/>
              </a:rPr>
              <a:t>ResQ</a:t>
            </a:r>
            <a:endParaRPr lang="en-GB" sz="2400" i="1">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5D90B4CD-8D6C-B821-ACBB-DD08FB3EDBFE}"/>
              </a:ext>
            </a:extLst>
          </p:cNvPr>
          <p:cNvSpPr txBox="1"/>
          <p:nvPr/>
        </p:nvSpPr>
        <p:spPr>
          <a:xfrm rot="5400000">
            <a:off x="2795682" y="422114"/>
            <a:ext cx="492443" cy="4019615"/>
          </a:xfrm>
          <a:prstGeom prst="rect">
            <a:avLst/>
          </a:prstGeom>
          <a:noFill/>
        </p:spPr>
        <p:txBody>
          <a:bodyPr vert="vert270" wrap="square" rtlCol="0">
            <a:spAutoFit/>
          </a:bodyPr>
          <a:lstStyle/>
          <a:p>
            <a:r>
              <a:rPr lang="en-GB" sz="2000" i="0">
                <a:effectLst/>
                <a:latin typeface="Candara" panose="020E0502030303020204" pitchFamily="34" charset="0"/>
              </a:rPr>
              <a:t> </a:t>
            </a:r>
            <a:endParaRPr lang="en-GB" sz="2000" i="1">
              <a:latin typeface="Candara" panose="020E0502030303020204" pitchFamily="34" charset="0"/>
            </a:endParaRPr>
          </a:p>
        </p:txBody>
      </p:sp>
      <p:sp>
        <p:nvSpPr>
          <p:cNvPr id="5" name="TextBox 4">
            <a:extLst>
              <a:ext uri="{FF2B5EF4-FFF2-40B4-BE49-F238E27FC236}">
                <a16:creationId xmlns:a16="http://schemas.microsoft.com/office/drawing/2014/main" id="{3C0048FB-3A1E-2585-4D65-28D007E4B9EC}"/>
              </a:ext>
            </a:extLst>
          </p:cNvPr>
          <p:cNvSpPr txBox="1"/>
          <p:nvPr/>
        </p:nvSpPr>
        <p:spPr>
          <a:xfrm rot="5400000">
            <a:off x="3379811" y="263690"/>
            <a:ext cx="3877985" cy="7594803"/>
          </a:xfrm>
          <a:prstGeom prst="rect">
            <a:avLst/>
          </a:prstGeom>
          <a:noFill/>
        </p:spPr>
        <p:txBody>
          <a:bodyPr vert="vert270" wrap="square" rtlCol="0">
            <a:spAutoFit/>
          </a:bodyPr>
          <a:lstStyle/>
          <a:p>
            <a:pPr marL="342900" indent="-342900">
              <a:buBlip>
                <a:blip r:embed="rId5"/>
              </a:buBlip>
            </a:pPr>
            <a:r>
              <a:rPr lang="en-GB" sz="2000" dirty="0">
                <a:latin typeface="Candara" panose="020E0502030303020204" pitchFamily="34" charset="0"/>
              </a:rPr>
              <a:t>Connected Wellness and Health</a:t>
            </a: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Data-Driven Insights</a:t>
            </a:r>
          </a:p>
          <a:p>
            <a:pPr marL="342900" indent="-342900">
              <a:buBlip>
                <a:blip r:embed="rId5"/>
              </a:buBlip>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Artificial Intelligence Innovation</a:t>
            </a:r>
          </a:p>
          <a:p>
            <a:pPr marL="342900" indent="-342900">
              <a:buBlip>
                <a:blip r:embed="rId5"/>
              </a:buBlip>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Collaborative Partnerships</a:t>
            </a:r>
          </a:p>
          <a:p>
            <a:pPr marL="342900" indent="-342900">
              <a:buBlip>
                <a:blip r:embed="rId5"/>
              </a:buBlip>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Healthier Future</a:t>
            </a: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i="1" dirty="0">
              <a:latin typeface="Candara" panose="020E0502030303020204" pitchFamily="34" charset="0"/>
            </a:endParaRPr>
          </a:p>
        </p:txBody>
      </p:sp>
    </p:spTree>
    <p:extLst>
      <p:ext uri="{BB962C8B-B14F-4D97-AF65-F5344CB8AC3E}">
        <p14:creationId xmlns:p14="http://schemas.microsoft.com/office/powerpoint/2010/main" val="3635165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4" name="Picture 33" descr="A person wearing a headset and a white coat&#10;&#10;Description automatically generated">
            <a:extLst>
              <a:ext uri="{FF2B5EF4-FFF2-40B4-BE49-F238E27FC236}">
                <a16:creationId xmlns:a16="http://schemas.microsoft.com/office/drawing/2014/main" id="{47B50098-5B2F-F577-9D51-BF3951FEE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661" y="1409273"/>
            <a:ext cx="5063872" cy="5063872"/>
          </a:xfrm>
          <a:prstGeom prst="rect">
            <a:avLst/>
          </a:prstGeom>
        </p:spPr>
      </p:pic>
      <p:sp>
        <p:nvSpPr>
          <p:cNvPr id="4" name="Freeform: Shape 3">
            <a:extLst>
              <a:ext uri="{FF2B5EF4-FFF2-40B4-BE49-F238E27FC236}">
                <a16:creationId xmlns:a16="http://schemas.microsoft.com/office/drawing/2014/main" id="{86BB13EE-7293-10DD-CAA0-90D56941BF4A}"/>
              </a:ext>
            </a:extLst>
          </p:cNvPr>
          <p:cNvSpPr/>
          <p:nvPr/>
        </p:nvSpPr>
        <p:spPr>
          <a:xfrm>
            <a:off x="761763" y="-198513"/>
            <a:ext cx="3726459"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435907" y="-1991660"/>
            <a:ext cx="615553" cy="4476061"/>
          </a:xfrm>
          <a:prstGeom prst="rect">
            <a:avLst/>
          </a:prstGeom>
          <a:noFill/>
        </p:spPr>
        <p:txBody>
          <a:bodyPr vert="vert270" wrap="square" rtlCol="0">
            <a:spAutoFit/>
          </a:bodyPr>
          <a:lstStyle/>
          <a:p>
            <a:pPr algn="ctr"/>
            <a:r>
              <a:rPr lang="en-US" sz="2800" b="1">
                <a:latin typeface="Söhne"/>
              </a:rPr>
              <a:t>Market Overview</a:t>
            </a:r>
            <a:endParaRPr lang="en-GB" sz="2800">
              <a:latin typeface="Candara" panose="020E0502030303020204" pitchFamily="34" charset="0"/>
            </a:endParaRPr>
          </a:p>
        </p:txBody>
      </p:sp>
      <p:sp>
        <p:nvSpPr>
          <p:cNvPr id="7" name="TextBox 6">
            <a:extLst>
              <a:ext uri="{FF2B5EF4-FFF2-40B4-BE49-F238E27FC236}">
                <a16:creationId xmlns:a16="http://schemas.microsoft.com/office/drawing/2014/main" id="{B81D1C2A-3E65-E9AC-37E0-212625277A0A}"/>
              </a:ext>
            </a:extLst>
          </p:cNvPr>
          <p:cNvSpPr txBox="1"/>
          <p:nvPr/>
        </p:nvSpPr>
        <p:spPr>
          <a:xfrm rot="5400000">
            <a:off x="4058155" y="-2335130"/>
            <a:ext cx="553998" cy="7472804"/>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Demographics, trends, and competitive landscape</a:t>
            </a:r>
            <a:endParaRPr lang="en-GB" sz="2400" i="1">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6" name="TextBox 5">
            <a:extLst>
              <a:ext uri="{FF2B5EF4-FFF2-40B4-BE49-F238E27FC236}">
                <a16:creationId xmlns:a16="http://schemas.microsoft.com/office/drawing/2014/main" id="{C4CEACF0-77BB-A206-C994-01B32B77D73E}"/>
              </a:ext>
            </a:extLst>
          </p:cNvPr>
          <p:cNvSpPr txBox="1"/>
          <p:nvPr/>
        </p:nvSpPr>
        <p:spPr>
          <a:xfrm rot="5400000">
            <a:off x="5817750" y="980656"/>
            <a:ext cx="523220" cy="2808142"/>
          </a:xfrm>
          <a:prstGeom prst="rect">
            <a:avLst/>
          </a:prstGeom>
          <a:noFill/>
        </p:spPr>
        <p:txBody>
          <a:bodyPr vert="vert270" wrap="square" rtlCol="0">
            <a:spAutoFit/>
          </a:bodyPr>
          <a:lstStyle/>
          <a:p>
            <a:r>
              <a:rPr lang="en-US" sz="2200" b="1">
                <a:latin typeface="Candara" panose="020E0502030303020204" pitchFamily="34" charset="0"/>
              </a:rPr>
              <a:t>Geographical Reach</a:t>
            </a:r>
            <a:r>
              <a:rPr lang="en-US" sz="2200" b="1" i="0">
                <a:effectLst/>
                <a:latin typeface="Candara" panose="020E0502030303020204" pitchFamily="34" charset="0"/>
              </a:rPr>
              <a:t>:</a:t>
            </a:r>
            <a:endParaRPr lang="en-GB" sz="2200" i="1">
              <a:latin typeface="Candara" panose="020E0502030303020204" pitchFamily="34" charset="0"/>
            </a:endParaRPr>
          </a:p>
        </p:txBody>
      </p:sp>
      <p:sp>
        <p:nvSpPr>
          <p:cNvPr id="30" name="TextBox 29">
            <a:extLst>
              <a:ext uri="{FF2B5EF4-FFF2-40B4-BE49-F238E27FC236}">
                <a16:creationId xmlns:a16="http://schemas.microsoft.com/office/drawing/2014/main" id="{40DCA89B-22F0-028E-B30B-D12B51219B52}"/>
              </a:ext>
            </a:extLst>
          </p:cNvPr>
          <p:cNvSpPr txBox="1"/>
          <p:nvPr/>
        </p:nvSpPr>
        <p:spPr>
          <a:xfrm rot="5400000">
            <a:off x="1681047" y="1416785"/>
            <a:ext cx="523220" cy="1877701"/>
          </a:xfrm>
          <a:prstGeom prst="rect">
            <a:avLst/>
          </a:prstGeom>
          <a:noFill/>
        </p:spPr>
        <p:txBody>
          <a:bodyPr vert="vert270" wrap="square" rtlCol="0">
            <a:spAutoFit/>
          </a:bodyPr>
          <a:lstStyle/>
          <a:p>
            <a:r>
              <a:rPr lang="en-US" sz="2200" b="1" i="0">
                <a:effectLst/>
                <a:latin typeface="Candara" panose="020E0502030303020204" pitchFamily="34" charset="0"/>
              </a:rPr>
              <a:t>Age Group:</a:t>
            </a:r>
            <a:endParaRPr lang="en-GB" sz="2200" i="1">
              <a:latin typeface="Candara" panose="020E0502030303020204" pitchFamily="34" charset="0"/>
            </a:endParaRPr>
          </a:p>
        </p:txBody>
      </p:sp>
      <p:sp>
        <p:nvSpPr>
          <p:cNvPr id="31" name="TextBox 30">
            <a:extLst>
              <a:ext uri="{FF2B5EF4-FFF2-40B4-BE49-F238E27FC236}">
                <a16:creationId xmlns:a16="http://schemas.microsoft.com/office/drawing/2014/main" id="{0CF979F1-99D4-B767-9074-8D284B409428}"/>
              </a:ext>
            </a:extLst>
          </p:cNvPr>
          <p:cNvSpPr txBox="1"/>
          <p:nvPr/>
        </p:nvSpPr>
        <p:spPr>
          <a:xfrm rot="5400000">
            <a:off x="5000754" y="2622045"/>
            <a:ext cx="1723549" cy="2262786"/>
          </a:xfrm>
          <a:prstGeom prst="rect">
            <a:avLst/>
          </a:prstGeom>
          <a:noFill/>
        </p:spPr>
        <p:txBody>
          <a:bodyPr vert="vert270" wrap="square" rtlCol="0">
            <a:spAutoFit/>
          </a:bodyPr>
          <a:lstStyle/>
          <a:p>
            <a:pPr marL="342900" indent="-342900">
              <a:buBlip>
                <a:blip r:embed="rId5"/>
              </a:buBlip>
            </a:pPr>
            <a:r>
              <a:rPr lang="en-GB" sz="2000">
                <a:latin typeface="Candara" panose="020E0502030303020204" pitchFamily="34" charset="0"/>
              </a:rPr>
              <a:t>Adria</a:t>
            </a:r>
          </a:p>
          <a:p>
            <a:pPr marL="342900" indent="-342900">
              <a:buFont typeface="Arial" panose="020B0604020202020204" pitchFamily="34" charset="0"/>
              <a:buChar char="•"/>
            </a:pPr>
            <a:endParaRPr lang="en-GB" sz="2000">
              <a:latin typeface="Candara" panose="020E0502030303020204" pitchFamily="34" charset="0"/>
            </a:endParaRPr>
          </a:p>
          <a:p>
            <a:pPr marL="342900" indent="-342900">
              <a:buBlip>
                <a:blip r:embed="rId5"/>
              </a:buBlip>
            </a:pPr>
            <a:r>
              <a:rPr lang="en-GB" sz="2000">
                <a:latin typeface="Candara" panose="020E0502030303020204" pitchFamily="34" charset="0"/>
              </a:rPr>
              <a:t>Mars</a:t>
            </a:r>
          </a:p>
          <a:p>
            <a:pPr marL="342900" indent="-342900">
              <a:buBlip>
                <a:blip r:embed="rId5"/>
              </a:buBlip>
            </a:pPr>
            <a:endParaRPr lang="en-GB" sz="2000">
              <a:latin typeface="Candara" panose="020E0502030303020204" pitchFamily="34" charset="0"/>
            </a:endParaRPr>
          </a:p>
          <a:p>
            <a:pPr marL="342900" indent="-342900">
              <a:buBlip>
                <a:blip r:embed="rId5"/>
              </a:buBlip>
            </a:pPr>
            <a:r>
              <a:rPr lang="en-GB" sz="2000">
                <a:latin typeface="Candara" panose="020E0502030303020204" pitchFamily="34" charset="0"/>
              </a:rPr>
              <a:t>Outer-Space</a:t>
            </a:r>
          </a:p>
        </p:txBody>
      </p:sp>
      <p:sp>
        <p:nvSpPr>
          <p:cNvPr id="33" name="TextBox 32">
            <a:extLst>
              <a:ext uri="{FF2B5EF4-FFF2-40B4-BE49-F238E27FC236}">
                <a16:creationId xmlns:a16="http://schemas.microsoft.com/office/drawing/2014/main" id="{9C5065BF-87C1-450F-E906-6BDD4A36BDDD}"/>
              </a:ext>
            </a:extLst>
          </p:cNvPr>
          <p:cNvSpPr txBox="1"/>
          <p:nvPr/>
        </p:nvSpPr>
        <p:spPr>
          <a:xfrm rot="5400000">
            <a:off x="2033596" y="1933774"/>
            <a:ext cx="1107996" cy="3054413"/>
          </a:xfrm>
          <a:prstGeom prst="rect">
            <a:avLst/>
          </a:prstGeom>
          <a:noFill/>
        </p:spPr>
        <p:txBody>
          <a:bodyPr vert="vert270" wrap="square" rtlCol="0">
            <a:spAutoFit/>
          </a:bodyPr>
          <a:lstStyle/>
          <a:p>
            <a:pPr marL="342900" indent="-342900">
              <a:buBlip>
                <a:blip r:embed="rId5"/>
              </a:buBlip>
            </a:pPr>
            <a:r>
              <a:rPr lang="en-GB" sz="2000">
                <a:latin typeface="Candara" panose="020E0502030303020204" pitchFamily="34" charset="0"/>
              </a:rPr>
              <a:t>Young Adults (19 – 26)</a:t>
            </a:r>
          </a:p>
          <a:p>
            <a:pPr marL="342900" indent="-342900">
              <a:buFont typeface="Arial" panose="020B0604020202020204" pitchFamily="34" charset="0"/>
              <a:buChar char="•"/>
            </a:pPr>
            <a:endParaRPr lang="en-GB" sz="2000">
              <a:latin typeface="Candara" panose="020E0502030303020204" pitchFamily="34" charset="0"/>
            </a:endParaRPr>
          </a:p>
          <a:p>
            <a:pPr marL="342900" indent="-342900">
              <a:buBlip>
                <a:blip r:embed="rId5"/>
              </a:buBlip>
            </a:pPr>
            <a:r>
              <a:rPr lang="en-GB" sz="2000">
                <a:latin typeface="Candara" panose="020E0502030303020204" pitchFamily="34" charset="0"/>
              </a:rPr>
              <a:t>Seniors (63 – 76) </a:t>
            </a:r>
          </a:p>
        </p:txBody>
      </p:sp>
    </p:spTree>
    <p:extLst>
      <p:ext uri="{BB962C8B-B14F-4D97-AF65-F5344CB8AC3E}">
        <p14:creationId xmlns:p14="http://schemas.microsoft.com/office/powerpoint/2010/main" val="193821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6BB13EE-7293-10DD-CAA0-90D56941BF4A}"/>
              </a:ext>
            </a:extLst>
          </p:cNvPr>
          <p:cNvSpPr/>
          <p:nvPr/>
        </p:nvSpPr>
        <p:spPr>
          <a:xfrm>
            <a:off x="761764" y="-198513"/>
            <a:ext cx="3063044"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136456" y="-1692210"/>
            <a:ext cx="615553" cy="3877161"/>
          </a:xfrm>
          <a:prstGeom prst="rect">
            <a:avLst/>
          </a:prstGeom>
          <a:noFill/>
        </p:spPr>
        <p:txBody>
          <a:bodyPr vert="vert270" wrap="square" rtlCol="0">
            <a:spAutoFit/>
          </a:bodyPr>
          <a:lstStyle/>
          <a:p>
            <a:pPr algn="ctr"/>
            <a:r>
              <a:rPr lang="en-US" sz="2800" b="1">
                <a:latin typeface="Söhne"/>
              </a:rPr>
              <a:t>Market Plan</a:t>
            </a:r>
            <a:endParaRPr lang="en-GB" sz="2800">
              <a:latin typeface="Candara" panose="020E0502030303020204" pitchFamily="34" charset="0"/>
            </a:endParaRPr>
          </a:p>
        </p:txBody>
      </p:sp>
      <p:sp>
        <p:nvSpPr>
          <p:cNvPr id="7" name="TextBox 6">
            <a:extLst>
              <a:ext uri="{FF2B5EF4-FFF2-40B4-BE49-F238E27FC236}">
                <a16:creationId xmlns:a16="http://schemas.microsoft.com/office/drawing/2014/main" id="{B81D1C2A-3E65-E9AC-37E0-212625277A0A}"/>
              </a:ext>
            </a:extLst>
          </p:cNvPr>
          <p:cNvSpPr txBox="1"/>
          <p:nvPr/>
        </p:nvSpPr>
        <p:spPr>
          <a:xfrm rot="5400000">
            <a:off x="4058155" y="-2335130"/>
            <a:ext cx="553998" cy="7472804"/>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Channels, campaigns, and strategies for user acquisition</a:t>
            </a:r>
            <a:endParaRPr lang="en-GB" sz="2400" i="1">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3">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pic>
        <p:nvPicPr>
          <p:cNvPr id="35" name="Picture 34" descr="A sign on the street&#10;&#10;Description automatically generated">
            <a:extLst>
              <a:ext uri="{FF2B5EF4-FFF2-40B4-BE49-F238E27FC236}">
                <a16:creationId xmlns:a16="http://schemas.microsoft.com/office/drawing/2014/main" id="{E3671211-EC8C-99EC-9487-D6756CCBB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887" y="2032730"/>
            <a:ext cx="3189324" cy="3189324"/>
          </a:xfrm>
          <a:prstGeom prst="rect">
            <a:avLst/>
          </a:prstGeom>
          <a:ln w="38100">
            <a:solidFill>
              <a:srgbClr val="262626"/>
            </a:solidFill>
          </a:ln>
        </p:spPr>
      </p:pic>
      <p:pic>
        <p:nvPicPr>
          <p:cNvPr id="37" name="Picture 36" descr="A person wearing a smart watch on a street&#10;&#10;Description automatically generated">
            <a:extLst>
              <a:ext uri="{FF2B5EF4-FFF2-40B4-BE49-F238E27FC236}">
                <a16:creationId xmlns:a16="http://schemas.microsoft.com/office/drawing/2014/main" id="{C76A8C6B-E8B4-FC24-7BB3-F3FCBEFCD6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2791" y="2028671"/>
            <a:ext cx="3189324" cy="3189324"/>
          </a:xfrm>
          <a:prstGeom prst="rect">
            <a:avLst/>
          </a:prstGeom>
          <a:ln w="38100">
            <a:solidFill>
              <a:srgbClr val="262626"/>
            </a:solidFill>
          </a:ln>
        </p:spPr>
      </p:pic>
    </p:spTree>
    <p:extLst>
      <p:ext uri="{BB962C8B-B14F-4D97-AF65-F5344CB8AC3E}">
        <p14:creationId xmlns:p14="http://schemas.microsoft.com/office/powerpoint/2010/main" val="386151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5A4E69E-090C-E02D-61A8-2AD6E9FB367A}"/>
              </a:ext>
            </a:extLst>
          </p:cNvPr>
          <p:cNvSpPr/>
          <p:nvPr/>
        </p:nvSpPr>
        <p:spPr>
          <a:xfrm>
            <a:off x="761764" y="-198513"/>
            <a:ext cx="1921642"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EC07B77C-D7AB-2AAC-076B-524944BA40BC}"/>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4D33112D-965E-452B-8D97-20A108DD813E}"/>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3421C50B-E958-087A-3C4D-FE40729F8704}"/>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F59873F1-6F0A-11C3-DED4-FD4B94776AAC}"/>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C0D4AF31-5728-C2E5-39C5-D1C7BC8FF0B4}"/>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3F2A7B20-C763-A437-B3B2-A696C77E4116}"/>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3E34461-24DD-7820-C330-34960D76153C}"/>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575355DE-1DFB-FFF9-C2AF-01ACE0E321F4}"/>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59E6B698-1A57-EA49-80A3-B3813F04EB9F}"/>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DC928713-DCA6-05A4-6AB3-5CDA711CE6C3}"/>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C71BCB36-3FA8-5494-11C9-2449F04C968F}"/>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1143643E-21BA-E6B2-378F-CFDDD9E9111D}"/>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01237052-51E2-290D-9D4E-5A49F28E9EC9}"/>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EE32D38F-EC5E-125C-07CD-26D88ED2F43B}"/>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1590134" y="-654867"/>
            <a:ext cx="615553" cy="1733107"/>
          </a:xfrm>
          <a:prstGeom prst="rect">
            <a:avLst/>
          </a:prstGeom>
          <a:noFill/>
        </p:spPr>
        <p:txBody>
          <a:bodyPr vert="vert270" wrap="square" rtlCol="0">
            <a:spAutoFit/>
          </a:bodyPr>
          <a:lstStyle/>
          <a:p>
            <a:pPr algn="ctr"/>
            <a:r>
              <a:rPr lang="en-GB" sz="2800" b="1" i="0" err="1">
                <a:effectLst/>
                <a:latin typeface="Candara" panose="020E0502030303020204" pitchFamily="34" charset="0"/>
              </a:rPr>
              <a:t>ResQ</a:t>
            </a:r>
            <a:r>
              <a:rPr lang="en-GB" sz="2800" b="1" i="0">
                <a:effectLst/>
                <a:latin typeface="Candara" panose="020E0502030303020204" pitchFamily="34" charset="0"/>
              </a:rPr>
              <a:t> </a:t>
            </a:r>
            <a:endParaRPr lang="en-GB" sz="2800">
              <a:latin typeface="Candara" panose="020E0502030303020204" pitchFamily="34" charset="0"/>
            </a:endParaRPr>
          </a:p>
        </p:txBody>
      </p:sp>
      <p:sp>
        <p:nvSpPr>
          <p:cNvPr id="36" name="TextBox 35">
            <a:extLst>
              <a:ext uri="{FF2B5EF4-FFF2-40B4-BE49-F238E27FC236}">
                <a16:creationId xmlns:a16="http://schemas.microsoft.com/office/drawing/2014/main" id="{A22E6C6B-73A4-06BD-908E-48C9DA591AB4}"/>
              </a:ext>
            </a:extLst>
          </p:cNvPr>
          <p:cNvSpPr txBox="1"/>
          <p:nvPr/>
        </p:nvSpPr>
        <p:spPr>
          <a:xfrm rot="5400000">
            <a:off x="3417457" y="-1694432"/>
            <a:ext cx="553998" cy="6191407"/>
          </a:xfrm>
          <a:prstGeom prst="rect">
            <a:avLst/>
          </a:prstGeom>
          <a:noFill/>
        </p:spPr>
        <p:txBody>
          <a:bodyPr vert="vert270" wrap="square" rtlCol="0">
            <a:spAutoFit/>
          </a:bodyPr>
          <a:lstStyle/>
          <a:p>
            <a:r>
              <a:rPr lang="en-GB" sz="2400" b="1" i="0">
                <a:effectLst/>
                <a:latin typeface="Candara" panose="020E0502030303020204" pitchFamily="34" charset="0"/>
              </a:rPr>
              <a:t> Explore the </a:t>
            </a:r>
            <a:r>
              <a:rPr lang="en-GB" sz="2400" b="1" i="0" err="1">
                <a:effectLst/>
                <a:latin typeface="Candara" panose="020E0502030303020204" pitchFamily="34" charset="0"/>
              </a:rPr>
              <a:t>ResQ</a:t>
            </a:r>
            <a:r>
              <a:rPr lang="en-GB" sz="2400" b="1" i="0">
                <a:effectLst/>
                <a:latin typeface="Candara" panose="020E0502030303020204" pitchFamily="34" charset="0"/>
              </a:rPr>
              <a:t> Ecosystem</a:t>
            </a:r>
            <a:endParaRPr lang="en-GB" sz="2400" i="1">
              <a:latin typeface="Candara" panose="020E0502030303020204" pitchFamily="34" charset="0"/>
            </a:endParaRPr>
          </a:p>
        </p:txBody>
      </p:sp>
      <p:grpSp>
        <p:nvGrpSpPr>
          <p:cNvPr id="37" name="Group 36">
            <a:extLst>
              <a:ext uri="{FF2B5EF4-FFF2-40B4-BE49-F238E27FC236}">
                <a16:creationId xmlns:a16="http://schemas.microsoft.com/office/drawing/2014/main" id="{32357FA3-23FA-20E4-CD91-A7BBA54DF9AF}"/>
              </a:ext>
            </a:extLst>
          </p:cNvPr>
          <p:cNvGrpSpPr/>
          <p:nvPr/>
        </p:nvGrpSpPr>
        <p:grpSpPr>
          <a:xfrm>
            <a:off x="-1888472" y="-1565938"/>
            <a:ext cx="3309537" cy="2633579"/>
            <a:chOff x="-1888472" y="-1565938"/>
            <a:chExt cx="3309537" cy="2633579"/>
          </a:xfrm>
        </p:grpSpPr>
        <p:grpSp>
          <p:nvGrpSpPr>
            <p:cNvPr id="40" name="Group 39">
              <a:extLst>
                <a:ext uri="{FF2B5EF4-FFF2-40B4-BE49-F238E27FC236}">
                  <a16:creationId xmlns:a16="http://schemas.microsoft.com/office/drawing/2014/main" id="{BB5FA0A9-CC91-D894-EEFD-545DDC070A64}"/>
                </a:ext>
              </a:extLst>
            </p:cNvPr>
            <p:cNvGrpSpPr/>
            <p:nvPr/>
          </p:nvGrpSpPr>
          <p:grpSpPr>
            <a:xfrm rot="1635564">
              <a:off x="-1888472" y="-1565938"/>
              <a:ext cx="3309537" cy="2633579"/>
              <a:chOff x="-1332637" y="-535278"/>
              <a:chExt cx="3309537" cy="2633579"/>
            </a:xfrm>
          </p:grpSpPr>
          <p:sp>
            <p:nvSpPr>
              <p:cNvPr id="42" name="Freeform: Shape 41">
                <a:extLst>
                  <a:ext uri="{FF2B5EF4-FFF2-40B4-BE49-F238E27FC236}">
                    <a16:creationId xmlns:a16="http://schemas.microsoft.com/office/drawing/2014/main" id="{1C79525C-23AC-C50E-FF5B-3E2C37A93275}"/>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0D54C6A9-5196-82F5-7ABC-1A67DA0D1ED9}"/>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A495211D-81A5-5977-F57F-F055C89EC153}"/>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A98058D4-4BA5-E3D4-3706-7C7D990D3F80}"/>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6" name="Freeform: Shape 45">
                <a:extLst>
                  <a:ext uri="{FF2B5EF4-FFF2-40B4-BE49-F238E27FC236}">
                    <a16:creationId xmlns:a16="http://schemas.microsoft.com/office/drawing/2014/main" id="{2826D443-7349-3877-A085-8944A11D81C6}"/>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7" name="Freeform: Shape 46">
                <a:extLst>
                  <a:ext uri="{FF2B5EF4-FFF2-40B4-BE49-F238E27FC236}">
                    <a16:creationId xmlns:a16="http://schemas.microsoft.com/office/drawing/2014/main" id="{A7151B13-FA3E-5F53-29FB-F3F65FADD521}"/>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41" name="Picture 40" descr="A black flame with a blue background&#10;&#10;Description automatically generated">
              <a:extLst>
                <a:ext uri="{FF2B5EF4-FFF2-40B4-BE49-F238E27FC236}">
                  <a16:creationId xmlns:a16="http://schemas.microsoft.com/office/drawing/2014/main" id="{BB796DA4-0322-5E57-8203-E5124BBCA6B1}"/>
                </a:ext>
              </a:extLst>
            </p:cNvPr>
            <p:cNvPicPr>
              <a:picLocks noChangeAspect="1"/>
            </p:cNvPicPr>
            <p:nvPr/>
          </p:nvPicPr>
          <p:blipFill rotWithShape="1">
            <a:blip r:embed="rId3">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pic>
        <p:nvPicPr>
          <p:cNvPr id="49" name="Picture 48" descr="A person sitting on the ground with a watch on his hand&#10;&#10;Description automatically generated">
            <a:extLst>
              <a:ext uri="{FF2B5EF4-FFF2-40B4-BE49-F238E27FC236}">
                <a16:creationId xmlns:a16="http://schemas.microsoft.com/office/drawing/2014/main" id="{FC777D06-E99E-00C5-F9CA-83273AF59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5" y="2216349"/>
            <a:ext cx="3192010" cy="3192010"/>
          </a:xfrm>
          <a:prstGeom prst="rect">
            <a:avLst/>
          </a:prstGeom>
          <a:ln w="57150" cap="sq">
            <a:solidFill>
              <a:srgbClr val="262626"/>
            </a:solidFill>
            <a:miter lim="800000"/>
          </a:ln>
          <a:effectLst>
            <a:outerShdw blurRad="57150" dist="50800" dir="2700000" algn="tl" rotWithShape="0">
              <a:srgbClr val="000000">
                <a:alpha val="40000"/>
              </a:srgbClr>
            </a:outerShdw>
          </a:effectLst>
        </p:spPr>
      </p:pic>
      <p:pic>
        <p:nvPicPr>
          <p:cNvPr id="51" name="Picture 50" descr="A person wearing a suit looking at a smart watch&#10;&#10;Description automatically generated">
            <a:extLst>
              <a:ext uri="{FF2B5EF4-FFF2-40B4-BE49-F238E27FC236}">
                <a16:creationId xmlns:a16="http://schemas.microsoft.com/office/drawing/2014/main" id="{90234B11-0B30-0E2E-D629-DBE00F182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88" y="2227527"/>
            <a:ext cx="3192010" cy="3192010"/>
          </a:xfrm>
          <a:prstGeom prst="rect">
            <a:avLst/>
          </a:prstGeom>
          <a:ln w="57150" cap="sq">
            <a:solidFill>
              <a:srgbClr val="262626"/>
            </a:solidFill>
            <a:miter lim="800000"/>
          </a:ln>
          <a:effectLst>
            <a:outerShdw blurRad="57150" dist="50800" dir="2700000" algn="tl" rotWithShape="0">
              <a:srgbClr val="000000">
                <a:alpha val="40000"/>
              </a:srgbClr>
            </a:outerShdw>
          </a:effectLst>
        </p:spPr>
      </p:pic>
      <p:pic>
        <p:nvPicPr>
          <p:cNvPr id="53" name="Picture 52" descr="A person looking at her smart watch&#10;&#10;Description automatically generated">
            <a:extLst>
              <a:ext uri="{FF2B5EF4-FFF2-40B4-BE49-F238E27FC236}">
                <a16:creationId xmlns:a16="http://schemas.microsoft.com/office/drawing/2014/main" id="{36C002A4-45F6-599B-B9BF-C67585DECB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2302" y="2216349"/>
            <a:ext cx="3192010" cy="3192010"/>
          </a:xfrm>
          <a:prstGeom prst="rect">
            <a:avLst/>
          </a:prstGeom>
          <a:ln w="57150" cap="sq">
            <a:solidFill>
              <a:srgbClr val="262626"/>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6470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5A4E69E-090C-E02D-61A8-2AD6E9FB367A}"/>
              </a:ext>
            </a:extLst>
          </p:cNvPr>
          <p:cNvSpPr/>
          <p:nvPr/>
        </p:nvSpPr>
        <p:spPr>
          <a:xfrm>
            <a:off x="761764" y="-198513"/>
            <a:ext cx="1921642"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EC07B77C-D7AB-2AAC-076B-524944BA40BC}"/>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4D33112D-965E-452B-8D97-20A108DD813E}"/>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3421C50B-E958-087A-3C4D-FE40729F8704}"/>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F59873F1-6F0A-11C3-DED4-FD4B94776AAC}"/>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C0D4AF31-5728-C2E5-39C5-D1C7BC8FF0B4}"/>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3F2A7B20-C763-A437-B3B2-A696C77E4116}"/>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3E34461-24DD-7820-C330-34960D76153C}"/>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575355DE-1DFB-FFF9-C2AF-01ACE0E321F4}"/>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59E6B698-1A57-EA49-80A3-B3813F04EB9F}"/>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DC928713-DCA6-05A4-6AB3-5CDA711CE6C3}"/>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C71BCB36-3FA8-5494-11C9-2449F04C968F}"/>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1143643E-21BA-E6B2-378F-CFDDD9E9111D}"/>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01237052-51E2-290D-9D4E-5A49F28E9EC9}"/>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EE32D38F-EC5E-125C-07CD-26D88ED2F43B}"/>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1590134" y="-654867"/>
            <a:ext cx="615553" cy="1733107"/>
          </a:xfrm>
          <a:prstGeom prst="rect">
            <a:avLst/>
          </a:prstGeom>
          <a:noFill/>
        </p:spPr>
        <p:txBody>
          <a:bodyPr vert="vert270" wrap="square" rtlCol="0">
            <a:spAutoFit/>
          </a:bodyPr>
          <a:lstStyle/>
          <a:p>
            <a:pPr algn="ctr"/>
            <a:r>
              <a:rPr lang="en-GB" sz="2800" b="1" i="0" err="1">
                <a:effectLst/>
                <a:latin typeface="Candara" panose="020E0502030303020204" pitchFamily="34" charset="0"/>
              </a:rPr>
              <a:t>ResQ</a:t>
            </a:r>
            <a:r>
              <a:rPr lang="en-GB" sz="2800" b="1" i="0">
                <a:effectLst/>
                <a:latin typeface="Candara" panose="020E0502030303020204" pitchFamily="34" charset="0"/>
              </a:rPr>
              <a:t> </a:t>
            </a:r>
            <a:endParaRPr lang="en-GB" sz="2800">
              <a:latin typeface="Candara" panose="020E0502030303020204" pitchFamily="34" charset="0"/>
            </a:endParaRPr>
          </a:p>
        </p:txBody>
      </p:sp>
      <p:sp>
        <p:nvSpPr>
          <p:cNvPr id="36" name="TextBox 35">
            <a:extLst>
              <a:ext uri="{FF2B5EF4-FFF2-40B4-BE49-F238E27FC236}">
                <a16:creationId xmlns:a16="http://schemas.microsoft.com/office/drawing/2014/main" id="{A22E6C6B-73A4-06BD-908E-48C9DA591AB4}"/>
              </a:ext>
            </a:extLst>
          </p:cNvPr>
          <p:cNvSpPr txBox="1"/>
          <p:nvPr/>
        </p:nvSpPr>
        <p:spPr>
          <a:xfrm rot="5400000">
            <a:off x="3417457" y="-1694432"/>
            <a:ext cx="553998" cy="6191407"/>
          </a:xfrm>
          <a:prstGeom prst="rect">
            <a:avLst/>
          </a:prstGeom>
          <a:noFill/>
        </p:spPr>
        <p:txBody>
          <a:bodyPr vert="vert270" wrap="square" rtlCol="0">
            <a:spAutoFit/>
          </a:bodyPr>
          <a:lstStyle/>
          <a:p>
            <a:r>
              <a:rPr lang="en-GB" sz="2400" b="1" i="0" dirty="0">
                <a:effectLst/>
                <a:latin typeface="Candara" panose="020E0502030303020204" pitchFamily="34" charset="0"/>
              </a:rPr>
              <a:t> Funding</a:t>
            </a:r>
            <a:endParaRPr lang="en-GB" sz="2400" i="1" dirty="0">
              <a:latin typeface="Candara" panose="020E0502030303020204" pitchFamily="34" charset="0"/>
            </a:endParaRPr>
          </a:p>
        </p:txBody>
      </p:sp>
      <p:grpSp>
        <p:nvGrpSpPr>
          <p:cNvPr id="37" name="Group 36">
            <a:extLst>
              <a:ext uri="{FF2B5EF4-FFF2-40B4-BE49-F238E27FC236}">
                <a16:creationId xmlns:a16="http://schemas.microsoft.com/office/drawing/2014/main" id="{32357FA3-23FA-20E4-CD91-A7BBA54DF9AF}"/>
              </a:ext>
            </a:extLst>
          </p:cNvPr>
          <p:cNvGrpSpPr/>
          <p:nvPr/>
        </p:nvGrpSpPr>
        <p:grpSpPr>
          <a:xfrm>
            <a:off x="-1888472" y="-1565938"/>
            <a:ext cx="3309537" cy="2633579"/>
            <a:chOff x="-1888472" y="-1565938"/>
            <a:chExt cx="3309537" cy="2633579"/>
          </a:xfrm>
        </p:grpSpPr>
        <p:grpSp>
          <p:nvGrpSpPr>
            <p:cNvPr id="40" name="Group 39">
              <a:extLst>
                <a:ext uri="{FF2B5EF4-FFF2-40B4-BE49-F238E27FC236}">
                  <a16:creationId xmlns:a16="http://schemas.microsoft.com/office/drawing/2014/main" id="{BB5FA0A9-CC91-D894-EEFD-545DDC070A64}"/>
                </a:ext>
              </a:extLst>
            </p:cNvPr>
            <p:cNvGrpSpPr/>
            <p:nvPr/>
          </p:nvGrpSpPr>
          <p:grpSpPr>
            <a:xfrm rot="1635564">
              <a:off x="-1888472" y="-1565938"/>
              <a:ext cx="3309537" cy="2633579"/>
              <a:chOff x="-1332637" y="-535278"/>
              <a:chExt cx="3309537" cy="2633579"/>
            </a:xfrm>
          </p:grpSpPr>
          <p:sp>
            <p:nvSpPr>
              <p:cNvPr id="42" name="Freeform: Shape 41">
                <a:extLst>
                  <a:ext uri="{FF2B5EF4-FFF2-40B4-BE49-F238E27FC236}">
                    <a16:creationId xmlns:a16="http://schemas.microsoft.com/office/drawing/2014/main" id="{1C79525C-23AC-C50E-FF5B-3E2C37A93275}"/>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0D54C6A9-5196-82F5-7ABC-1A67DA0D1ED9}"/>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A495211D-81A5-5977-F57F-F055C89EC153}"/>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A98058D4-4BA5-E3D4-3706-7C7D990D3F80}"/>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6" name="Freeform: Shape 45">
                <a:extLst>
                  <a:ext uri="{FF2B5EF4-FFF2-40B4-BE49-F238E27FC236}">
                    <a16:creationId xmlns:a16="http://schemas.microsoft.com/office/drawing/2014/main" id="{2826D443-7349-3877-A085-8944A11D81C6}"/>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7" name="Freeform: Shape 46">
                <a:extLst>
                  <a:ext uri="{FF2B5EF4-FFF2-40B4-BE49-F238E27FC236}">
                    <a16:creationId xmlns:a16="http://schemas.microsoft.com/office/drawing/2014/main" id="{A7151B13-FA3E-5F53-29FB-F3F65FADD521}"/>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41" name="Picture 40" descr="A black flame with a blue background&#10;&#10;Description automatically generated">
              <a:extLst>
                <a:ext uri="{FF2B5EF4-FFF2-40B4-BE49-F238E27FC236}">
                  <a16:creationId xmlns:a16="http://schemas.microsoft.com/office/drawing/2014/main" id="{BB796DA4-0322-5E57-8203-E5124BBCA6B1}"/>
                </a:ext>
              </a:extLst>
            </p:cNvPr>
            <p:cNvPicPr>
              <a:picLocks noChangeAspect="1"/>
            </p:cNvPicPr>
            <p:nvPr/>
          </p:nvPicPr>
          <p:blipFill rotWithShape="1">
            <a:blip r:embed="rId3">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2AA69DD9-66E9-FB88-BB0C-81312824547C}"/>
              </a:ext>
            </a:extLst>
          </p:cNvPr>
          <p:cNvSpPr txBox="1"/>
          <p:nvPr/>
        </p:nvSpPr>
        <p:spPr>
          <a:xfrm rot="5400000">
            <a:off x="6946245" y="-3195155"/>
            <a:ext cx="553998" cy="11001318"/>
          </a:xfrm>
          <a:prstGeom prst="rect">
            <a:avLst/>
          </a:prstGeom>
          <a:noFill/>
        </p:spPr>
        <p:txBody>
          <a:bodyPr vert="vert270" wrap="square" rtlCol="0">
            <a:spAutoFit/>
          </a:bodyPr>
          <a:lstStyle/>
          <a:p>
            <a:r>
              <a:rPr lang="en-GB" sz="2400" b="1" i="0" dirty="0">
                <a:solidFill>
                  <a:srgbClr val="C33C54"/>
                </a:solidFill>
                <a:effectLst/>
                <a:latin typeface="Candara" panose="020E0502030303020204" pitchFamily="34" charset="0"/>
              </a:rPr>
              <a:t>20% </a:t>
            </a:r>
            <a:r>
              <a:rPr lang="en-GB" sz="2400" b="1" i="0" dirty="0">
                <a:effectLst/>
                <a:latin typeface="Candara" panose="020E0502030303020204" pitchFamily="34" charset="0"/>
              </a:rPr>
              <a:t>of 1</a:t>
            </a:r>
            <a:r>
              <a:rPr lang="en-GB" sz="2400" b="1" i="0" baseline="30000" dirty="0">
                <a:effectLst/>
                <a:latin typeface="Candara" panose="020E0502030303020204" pitchFamily="34" charset="0"/>
              </a:rPr>
              <a:t>st</a:t>
            </a:r>
            <a:r>
              <a:rPr lang="en-GB" sz="2400" b="1" i="0" dirty="0">
                <a:effectLst/>
                <a:latin typeface="Candara" panose="020E0502030303020204" pitchFamily="34" charset="0"/>
              </a:rPr>
              <a:t> year’s costs	</a:t>
            </a:r>
            <a:r>
              <a:rPr lang="en-GB" sz="2400" b="1" dirty="0">
                <a:latin typeface="Candara" panose="020E0502030303020204" pitchFamily="34" charset="0"/>
              </a:rPr>
              <a:t>	  </a:t>
            </a:r>
            <a:r>
              <a:rPr lang="en-GB" sz="2400" b="1" i="0" dirty="0">
                <a:effectLst/>
                <a:latin typeface="Candara" panose="020E0502030303020204" pitchFamily="34" charset="0"/>
              </a:rPr>
              <a:t>&lt;=&gt;		</a:t>
            </a:r>
            <a:r>
              <a:rPr lang="en-GB" sz="2400" b="1" i="0" dirty="0">
                <a:solidFill>
                  <a:srgbClr val="C33C54"/>
                </a:solidFill>
                <a:effectLst/>
                <a:latin typeface="Candara" panose="020E0502030303020204" pitchFamily="34" charset="0"/>
              </a:rPr>
              <a:t> 1.500.000 </a:t>
            </a:r>
            <a:r>
              <a:rPr lang="en-GB" sz="2400" b="1" i="0" dirty="0">
                <a:effectLst/>
                <a:latin typeface="Candara" panose="020E0502030303020204" pitchFamily="34" charset="0"/>
              </a:rPr>
              <a:t>Adria Coins</a:t>
            </a:r>
            <a:endParaRPr lang="en-GB" sz="2400" i="1" dirty="0">
              <a:latin typeface="Candara" panose="020E0502030303020204" pitchFamily="34" charset="0"/>
            </a:endParaRPr>
          </a:p>
        </p:txBody>
      </p:sp>
      <p:graphicFrame>
        <p:nvGraphicFramePr>
          <p:cNvPr id="17" name="Table 16">
            <a:extLst>
              <a:ext uri="{FF2B5EF4-FFF2-40B4-BE49-F238E27FC236}">
                <a16:creationId xmlns:a16="http://schemas.microsoft.com/office/drawing/2014/main" id="{C80D5F56-CA4B-0C7F-CDC3-9D0F811DB77F}"/>
              </a:ext>
            </a:extLst>
          </p:cNvPr>
          <p:cNvGraphicFramePr>
            <a:graphicFrameLocks noGrp="1"/>
          </p:cNvGraphicFramePr>
          <p:nvPr>
            <p:extLst>
              <p:ext uri="{D42A27DB-BD31-4B8C-83A1-F6EECF244321}">
                <p14:modId xmlns:p14="http://schemas.microsoft.com/office/powerpoint/2010/main" val="1631000807"/>
              </p:ext>
            </p:extLst>
          </p:nvPr>
        </p:nvGraphicFramePr>
        <p:xfrm>
          <a:off x="1218792" y="3103433"/>
          <a:ext cx="9562863" cy="1007244"/>
        </p:xfrm>
        <a:graphic>
          <a:graphicData uri="http://schemas.openxmlformats.org/drawingml/2006/table">
            <a:tbl>
              <a:tblPr firstRow="1" bandRow="1">
                <a:tableStyleId>{5C22544A-7EE6-4342-B048-85BDC9FD1C3A}</a:tableStyleId>
              </a:tblPr>
              <a:tblGrid>
                <a:gridCol w="3187621">
                  <a:extLst>
                    <a:ext uri="{9D8B030D-6E8A-4147-A177-3AD203B41FA5}">
                      <a16:colId xmlns:a16="http://schemas.microsoft.com/office/drawing/2014/main" val="404210872"/>
                    </a:ext>
                  </a:extLst>
                </a:gridCol>
                <a:gridCol w="3187621">
                  <a:extLst>
                    <a:ext uri="{9D8B030D-6E8A-4147-A177-3AD203B41FA5}">
                      <a16:colId xmlns:a16="http://schemas.microsoft.com/office/drawing/2014/main" val="227197929"/>
                    </a:ext>
                  </a:extLst>
                </a:gridCol>
                <a:gridCol w="3187621">
                  <a:extLst>
                    <a:ext uri="{9D8B030D-6E8A-4147-A177-3AD203B41FA5}">
                      <a16:colId xmlns:a16="http://schemas.microsoft.com/office/drawing/2014/main" val="2815409544"/>
                    </a:ext>
                  </a:extLst>
                </a:gridCol>
              </a:tblGrid>
              <a:tr h="477792">
                <a:tc>
                  <a:txBody>
                    <a:bodyPr/>
                    <a:lstStyle/>
                    <a:p>
                      <a:pPr algn="ctr"/>
                      <a:r>
                        <a:rPr lang="en-US" sz="2000" dirty="0"/>
                        <a:t>Advertisement</a:t>
                      </a:r>
                      <a:endParaRPr lang="en-GB" sz="2000" dirty="0"/>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US" sz="2000" dirty="0" err="1"/>
                        <a:t>AvA</a:t>
                      </a:r>
                      <a:r>
                        <a:rPr lang="en-US" sz="2000" dirty="0"/>
                        <a:t> Development</a:t>
                      </a:r>
                      <a:endParaRPr lang="en-GB" sz="2000" dirty="0"/>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US" sz="2000" dirty="0"/>
                        <a:t>Infrastructure</a:t>
                      </a:r>
                      <a:endParaRPr lang="en-GB" sz="2000" dirty="0"/>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05834785"/>
                  </a:ext>
                </a:extLst>
              </a:tr>
              <a:tr h="5294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i="0" dirty="0">
                          <a:solidFill>
                            <a:srgbClr val="C33C54"/>
                          </a:solidFill>
                          <a:effectLst/>
                          <a:latin typeface="Candara" panose="020E0502030303020204" pitchFamily="34" charset="0"/>
                        </a:rPr>
                        <a:t>250.000</a:t>
                      </a:r>
                      <a:r>
                        <a:rPr lang="en-GB" sz="2000" b="1" i="0" dirty="0">
                          <a:solidFill>
                            <a:schemeClr val="tx1">
                              <a:lumMod val="65000"/>
                              <a:lumOff val="35000"/>
                            </a:schemeClr>
                          </a:solidFill>
                          <a:effectLst/>
                          <a:latin typeface="Candara" panose="020E0502030303020204" pitchFamily="34" charset="0"/>
                        </a:rPr>
                        <a:t> Adria coins</a:t>
                      </a:r>
                      <a:endParaRPr lang="en-GB" sz="2000" i="1" dirty="0">
                        <a:solidFill>
                          <a:schemeClr val="tx1">
                            <a:lumMod val="65000"/>
                            <a:lumOff val="35000"/>
                          </a:schemeClr>
                        </a:solidFill>
                        <a:latin typeface="Candara" panose="020E0502030303020204" pitchFamily="34" charset="0"/>
                      </a:endParaRPr>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i="0" dirty="0">
                          <a:solidFill>
                            <a:srgbClr val="C33C54"/>
                          </a:solidFill>
                          <a:effectLst/>
                          <a:latin typeface="Candara" panose="020E0502030303020204" pitchFamily="34" charset="0"/>
                        </a:rPr>
                        <a:t>750.000</a:t>
                      </a:r>
                      <a:r>
                        <a:rPr lang="en-GB" sz="2000" b="1" i="0" dirty="0">
                          <a:solidFill>
                            <a:schemeClr val="tx1">
                              <a:lumMod val="65000"/>
                              <a:lumOff val="35000"/>
                            </a:schemeClr>
                          </a:solidFill>
                          <a:effectLst/>
                          <a:latin typeface="Candara" panose="020E0502030303020204" pitchFamily="34" charset="0"/>
                        </a:rPr>
                        <a:t> Adria coins</a:t>
                      </a:r>
                      <a:endParaRPr lang="en-GB" sz="2000" i="1" dirty="0">
                        <a:solidFill>
                          <a:schemeClr val="tx1">
                            <a:lumMod val="65000"/>
                            <a:lumOff val="35000"/>
                          </a:schemeClr>
                        </a:solidFill>
                        <a:latin typeface="Candara" panose="020E0502030303020204" pitchFamily="34" charset="0"/>
                      </a:endParaRPr>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i="0" dirty="0">
                          <a:solidFill>
                            <a:srgbClr val="C33C54"/>
                          </a:solidFill>
                          <a:effectLst/>
                          <a:latin typeface="Candara" panose="020E0502030303020204" pitchFamily="34" charset="0"/>
                        </a:rPr>
                        <a:t>500.000</a:t>
                      </a:r>
                      <a:r>
                        <a:rPr lang="en-GB" sz="2000" b="1" i="0" dirty="0">
                          <a:solidFill>
                            <a:schemeClr val="tx1">
                              <a:lumMod val="65000"/>
                              <a:lumOff val="35000"/>
                            </a:schemeClr>
                          </a:solidFill>
                          <a:effectLst/>
                          <a:latin typeface="Candara" panose="020E0502030303020204" pitchFamily="34" charset="0"/>
                        </a:rPr>
                        <a:t> Adria coins</a:t>
                      </a:r>
                      <a:endParaRPr lang="en-GB" sz="2000" i="1" dirty="0">
                        <a:solidFill>
                          <a:schemeClr val="tx1">
                            <a:lumMod val="65000"/>
                            <a:lumOff val="35000"/>
                          </a:schemeClr>
                        </a:solidFill>
                        <a:latin typeface="Candara" panose="020E0502030303020204" pitchFamily="34" charset="0"/>
                      </a:endParaRPr>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86197258"/>
                  </a:ext>
                </a:extLst>
              </a:tr>
            </a:tbl>
          </a:graphicData>
        </a:graphic>
      </p:graphicFrame>
      <p:sp>
        <p:nvSpPr>
          <p:cNvPr id="18" name="TextBox 17">
            <a:extLst>
              <a:ext uri="{FF2B5EF4-FFF2-40B4-BE49-F238E27FC236}">
                <a16:creationId xmlns:a16="http://schemas.microsoft.com/office/drawing/2014/main" id="{62C02F40-44AA-C559-06AF-6F35CDD2AA23}"/>
              </a:ext>
            </a:extLst>
          </p:cNvPr>
          <p:cNvSpPr txBox="1"/>
          <p:nvPr/>
        </p:nvSpPr>
        <p:spPr>
          <a:xfrm rot="5400000">
            <a:off x="5723224" y="3465238"/>
            <a:ext cx="553998" cy="3460438"/>
          </a:xfrm>
          <a:prstGeom prst="rect">
            <a:avLst/>
          </a:prstGeom>
          <a:noFill/>
        </p:spPr>
        <p:txBody>
          <a:bodyPr vert="vert270" wrap="square" rtlCol="0">
            <a:spAutoFit/>
          </a:bodyPr>
          <a:lstStyle/>
          <a:p>
            <a:r>
              <a:rPr lang="en-GB" sz="2400" b="1" i="0" dirty="0">
                <a:solidFill>
                  <a:srgbClr val="C33C54"/>
                </a:solidFill>
                <a:effectLst/>
                <a:latin typeface="Candara" panose="020E0502030303020204" pitchFamily="34" charset="0"/>
              </a:rPr>
              <a:t>5 % </a:t>
            </a:r>
            <a:r>
              <a:rPr lang="en-GB" sz="2400" b="1" i="0" dirty="0">
                <a:effectLst/>
                <a:latin typeface="Candara" panose="020E0502030303020204" pitchFamily="34" charset="0"/>
              </a:rPr>
              <a:t>Return on Investment</a:t>
            </a:r>
            <a:endParaRPr lang="en-GB" sz="2400" i="1" dirty="0">
              <a:latin typeface="Candara" panose="020E0502030303020204" pitchFamily="34" charset="0"/>
            </a:endParaRPr>
          </a:p>
        </p:txBody>
      </p:sp>
    </p:spTree>
    <p:extLst>
      <p:ext uri="{BB962C8B-B14F-4D97-AF65-F5344CB8AC3E}">
        <p14:creationId xmlns:p14="http://schemas.microsoft.com/office/powerpoint/2010/main" val="617303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33B0D6CF-94AE-6988-AD58-310736649F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2849" y="1749040"/>
            <a:ext cx="7732879" cy="5007536"/>
          </a:xfrm>
          <a:prstGeom prst="rect">
            <a:avLst/>
          </a:prstGeom>
          <a:ln w="38100" cap="sq">
            <a:solidFill>
              <a:srgbClr val="262626"/>
            </a:solidFill>
            <a:miter lim="800000"/>
          </a:ln>
          <a:effectLst>
            <a:outerShdw blurRad="57150" dist="50800" dir="2700000" algn="tl" rotWithShape="0">
              <a:srgbClr val="000000">
                <a:alpha val="40000"/>
              </a:srgbClr>
            </a:outerShdw>
          </a:effectLst>
        </p:spPr>
      </p:pic>
      <p:sp>
        <p:nvSpPr>
          <p:cNvPr id="2" name="Freeform: Shape 1">
            <a:extLst>
              <a:ext uri="{FF2B5EF4-FFF2-40B4-BE49-F238E27FC236}">
                <a16:creationId xmlns:a16="http://schemas.microsoft.com/office/drawing/2014/main" id="{8A6A8553-F03E-2BE4-6380-39E400685B4B}"/>
              </a:ext>
            </a:extLst>
          </p:cNvPr>
          <p:cNvSpPr/>
          <p:nvPr/>
        </p:nvSpPr>
        <p:spPr>
          <a:xfrm>
            <a:off x="761763" y="-198513"/>
            <a:ext cx="483752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7BAA7B3A-4E6B-9300-796F-A3E26BDE85C8}"/>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6B734F44-5C76-1007-CC03-4EC183242FFE}"/>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F2B9101F-68F2-8CCE-6B58-0DAB0F0DF744}"/>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040A713E-714E-8ACF-C6AB-E18057D75157}"/>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3E9B2DE4-820B-079A-6B7C-9FA7B58FCE92}"/>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32EE79B0-D890-65C5-7D4F-B468178D550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33DDA640-EC87-A46F-9963-C9616E9A7D77}"/>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280CF036-0584-DC10-46FF-853FD03D513F}"/>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1C5BA9DE-0435-E732-8D59-71EB716C5AEE}"/>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29A285EE-6408-3386-7AE9-C892C597E753}"/>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1D51E018-4B07-04B2-753C-C1BC350D3194}"/>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2BCCCB7C-ECDC-D05D-1962-07585CFE6D8D}"/>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2E71CFF5-560F-E5DA-4323-1085F667B258}"/>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B822ABE8-F583-94B4-62A8-AAA8EF12B18C}"/>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3007638" y="-1641498"/>
            <a:ext cx="615553" cy="3732376"/>
          </a:xfrm>
          <a:prstGeom prst="rect">
            <a:avLst/>
          </a:prstGeom>
          <a:noFill/>
        </p:spPr>
        <p:txBody>
          <a:bodyPr vert="vert270" wrap="square" rtlCol="0">
            <a:spAutoFit/>
          </a:bodyPr>
          <a:lstStyle/>
          <a:p>
            <a:pPr algn="ctr"/>
            <a:r>
              <a:rPr lang="en-GB" sz="2800" b="1" i="0">
                <a:effectLst/>
                <a:latin typeface="Candara" panose="020E0502030303020204" pitchFamily="34" charset="0"/>
              </a:rPr>
              <a:t>User Reach and Growth</a:t>
            </a:r>
            <a:endParaRPr lang="en-GB" sz="2800">
              <a:latin typeface="Candara" panose="020E0502030303020204" pitchFamily="34" charset="0"/>
            </a:endParaRPr>
          </a:p>
        </p:txBody>
      </p:sp>
      <p:grpSp>
        <p:nvGrpSpPr>
          <p:cNvPr id="34" name="Group 33">
            <a:extLst>
              <a:ext uri="{FF2B5EF4-FFF2-40B4-BE49-F238E27FC236}">
                <a16:creationId xmlns:a16="http://schemas.microsoft.com/office/drawing/2014/main" id="{7F405213-3C8E-DCFD-EF92-847D4C567821}"/>
              </a:ext>
            </a:extLst>
          </p:cNvPr>
          <p:cNvGrpSpPr/>
          <p:nvPr/>
        </p:nvGrpSpPr>
        <p:grpSpPr>
          <a:xfrm>
            <a:off x="-1888472" y="-1565938"/>
            <a:ext cx="3309537" cy="2633579"/>
            <a:chOff x="-1888472" y="-1565938"/>
            <a:chExt cx="3309537" cy="2633579"/>
          </a:xfrm>
        </p:grpSpPr>
        <p:grpSp>
          <p:nvGrpSpPr>
            <p:cNvPr id="36" name="Group 35">
              <a:extLst>
                <a:ext uri="{FF2B5EF4-FFF2-40B4-BE49-F238E27FC236}">
                  <a16:creationId xmlns:a16="http://schemas.microsoft.com/office/drawing/2014/main" id="{D4D6EE39-6C20-D352-65B4-3B09C5760DE9}"/>
                </a:ext>
              </a:extLst>
            </p:cNvPr>
            <p:cNvGrpSpPr/>
            <p:nvPr/>
          </p:nvGrpSpPr>
          <p:grpSpPr>
            <a:xfrm rot="1635564">
              <a:off x="-1888472" y="-1565938"/>
              <a:ext cx="3309537" cy="2633579"/>
              <a:chOff x="-1332637" y="-535278"/>
              <a:chExt cx="3309537" cy="2633579"/>
            </a:xfrm>
          </p:grpSpPr>
          <p:sp>
            <p:nvSpPr>
              <p:cNvPr id="40" name="Freeform: Shape 39">
                <a:extLst>
                  <a:ext uri="{FF2B5EF4-FFF2-40B4-BE49-F238E27FC236}">
                    <a16:creationId xmlns:a16="http://schemas.microsoft.com/office/drawing/2014/main" id="{8B6F4CF6-5168-A05C-3A47-2BF5D2D8D762}"/>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1" name="Freeform: Shape 40">
                <a:extLst>
                  <a:ext uri="{FF2B5EF4-FFF2-40B4-BE49-F238E27FC236}">
                    <a16:creationId xmlns:a16="http://schemas.microsoft.com/office/drawing/2014/main" id="{184DAECB-8AEE-192A-8CA8-7473CD4DDB28}"/>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2" name="Freeform: Shape 41">
                <a:extLst>
                  <a:ext uri="{FF2B5EF4-FFF2-40B4-BE49-F238E27FC236}">
                    <a16:creationId xmlns:a16="http://schemas.microsoft.com/office/drawing/2014/main" id="{05B2CC61-9960-FA8D-D3C4-FDDD7DA46749}"/>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CCDFA9A2-C9F1-EB84-71B1-C3BAD6D157E0}"/>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B8514A78-AF4C-9C5E-AFAE-FEF56FE1C571}"/>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78D790CF-AF9C-E48A-5DB4-8D81B9B2A3A3}"/>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37" name="Picture 36" descr="A black flame with a blue background&#10;&#10;Description automatically generated">
              <a:extLst>
                <a:ext uri="{FF2B5EF4-FFF2-40B4-BE49-F238E27FC236}">
                  <a16:creationId xmlns:a16="http://schemas.microsoft.com/office/drawing/2014/main" id="{FB7CFC5A-D0AB-FFBE-6557-835EB3D224A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46" name="TextBox 45">
            <a:extLst>
              <a:ext uri="{FF2B5EF4-FFF2-40B4-BE49-F238E27FC236}">
                <a16:creationId xmlns:a16="http://schemas.microsoft.com/office/drawing/2014/main" id="{F4A24DE0-2171-7BB3-23A3-E5B4182B6504}"/>
              </a:ext>
            </a:extLst>
          </p:cNvPr>
          <p:cNvSpPr txBox="1"/>
          <p:nvPr/>
        </p:nvSpPr>
        <p:spPr>
          <a:xfrm rot="5400000">
            <a:off x="3742068" y="-2019042"/>
            <a:ext cx="553998" cy="6840628"/>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Connecting Communities: User Reach and Growth</a:t>
            </a:r>
            <a:endParaRPr lang="en-GB" sz="2400" i="1">
              <a:latin typeface="Candara" panose="020E0502030303020204" pitchFamily="34" charset="0"/>
            </a:endParaRPr>
          </a:p>
        </p:txBody>
      </p:sp>
    </p:spTree>
    <p:extLst>
      <p:ext uri="{BB962C8B-B14F-4D97-AF65-F5344CB8AC3E}">
        <p14:creationId xmlns:p14="http://schemas.microsoft.com/office/powerpoint/2010/main" val="247357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48D5E-EF04-6919-94C9-1E27F2CDD0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0390" y="1754150"/>
            <a:ext cx="7741241" cy="5012951"/>
          </a:xfrm>
          <a:prstGeom prst="rect">
            <a:avLst/>
          </a:prstGeom>
          <a:ln w="38100" cap="sq">
            <a:solidFill>
              <a:srgbClr val="262626"/>
            </a:solidFill>
            <a:miter lim="800000"/>
          </a:ln>
          <a:effectLst>
            <a:outerShdw blurRad="57150" dist="50800" dir="2700000" algn="tl" rotWithShape="0">
              <a:srgbClr val="000000">
                <a:alpha val="40000"/>
              </a:srgbClr>
            </a:outerShdw>
          </a:effectLst>
        </p:spPr>
      </p:pic>
      <p:sp>
        <p:nvSpPr>
          <p:cNvPr id="2" name="Freeform: Shape 1">
            <a:extLst>
              <a:ext uri="{FF2B5EF4-FFF2-40B4-BE49-F238E27FC236}">
                <a16:creationId xmlns:a16="http://schemas.microsoft.com/office/drawing/2014/main" id="{8A6A8553-F03E-2BE4-6380-39E400685B4B}"/>
              </a:ext>
            </a:extLst>
          </p:cNvPr>
          <p:cNvSpPr/>
          <p:nvPr/>
        </p:nvSpPr>
        <p:spPr>
          <a:xfrm>
            <a:off x="761763" y="-198513"/>
            <a:ext cx="483752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7BAA7B3A-4E6B-9300-796F-A3E26BDE85C8}"/>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6B734F44-5C76-1007-CC03-4EC183242FFE}"/>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F2B9101F-68F2-8CCE-6B58-0DAB0F0DF744}"/>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040A713E-714E-8ACF-C6AB-E18057D75157}"/>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3E9B2DE4-820B-079A-6B7C-9FA7B58FCE92}"/>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32EE79B0-D890-65C5-7D4F-B468178D550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33DDA640-EC87-A46F-9963-C9616E9A7D77}"/>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280CF036-0584-DC10-46FF-853FD03D513F}"/>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1C5BA9DE-0435-E732-8D59-71EB716C5AEE}"/>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29A285EE-6408-3386-7AE9-C892C597E753}"/>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1D51E018-4B07-04B2-753C-C1BC350D3194}"/>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2BCCCB7C-ECDC-D05D-1962-07585CFE6D8D}"/>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2E71CFF5-560F-E5DA-4323-1085F667B258}"/>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B822ABE8-F583-94B4-62A8-AAA8EF12B18C}"/>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3007638" y="-1641498"/>
            <a:ext cx="615553" cy="3732376"/>
          </a:xfrm>
          <a:prstGeom prst="rect">
            <a:avLst/>
          </a:prstGeom>
          <a:noFill/>
        </p:spPr>
        <p:txBody>
          <a:bodyPr vert="vert270" wrap="square" rtlCol="0">
            <a:spAutoFit/>
          </a:bodyPr>
          <a:lstStyle/>
          <a:p>
            <a:pPr algn="ctr"/>
            <a:r>
              <a:rPr lang="en-GB" sz="2800" b="1" i="0">
                <a:effectLst/>
                <a:latin typeface="Candara" panose="020E0502030303020204" pitchFamily="34" charset="0"/>
              </a:rPr>
              <a:t>User Reach and Growth</a:t>
            </a:r>
            <a:endParaRPr lang="en-GB" sz="2800">
              <a:latin typeface="Candara" panose="020E0502030303020204" pitchFamily="34" charset="0"/>
            </a:endParaRPr>
          </a:p>
        </p:txBody>
      </p:sp>
      <p:grpSp>
        <p:nvGrpSpPr>
          <p:cNvPr id="34" name="Group 33">
            <a:extLst>
              <a:ext uri="{FF2B5EF4-FFF2-40B4-BE49-F238E27FC236}">
                <a16:creationId xmlns:a16="http://schemas.microsoft.com/office/drawing/2014/main" id="{7F405213-3C8E-DCFD-EF92-847D4C567821}"/>
              </a:ext>
            </a:extLst>
          </p:cNvPr>
          <p:cNvGrpSpPr/>
          <p:nvPr/>
        </p:nvGrpSpPr>
        <p:grpSpPr>
          <a:xfrm>
            <a:off x="-1888472" y="-1565938"/>
            <a:ext cx="3309537" cy="2633579"/>
            <a:chOff x="-1888472" y="-1565938"/>
            <a:chExt cx="3309537" cy="2633579"/>
          </a:xfrm>
        </p:grpSpPr>
        <p:grpSp>
          <p:nvGrpSpPr>
            <p:cNvPr id="36" name="Group 35">
              <a:extLst>
                <a:ext uri="{FF2B5EF4-FFF2-40B4-BE49-F238E27FC236}">
                  <a16:creationId xmlns:a16="http://schemas.microsoft.com/office/drawing/2014/main" id="{D4D6EE39-6C20-D352-65B4-3B09C5760DE9}"/>
                </a:ext>
              </a:extLst>
            </p:cNvPr>
            <p:cNvGrpSpPr/>
            <p:nvPr/>
          </p:nvGrpSpPr>
          <p:grpSpPr>
            <a:xfrm rot="1635564">
              <a:off x="-1888472" y="-1565938"/>
              <a:ext cx="3309537" cy="2633579"/>
              <a:chOff x="-1332637" y="-535278"/>
              <a:chExt cx="3309537" cy="2633579"/>
            </a:xfrm>
          </p:grpSpPr>
          <p:sp>
            <p:nvSpPr>
              <p:cNvPr id="40" name="Freeform: Shape 39">
                <a:extLst>
                  <a:ext uri="{FF2B5EF4-FFF2-40B4-BE49-F238E27FC236}">
                    <a16:creationId xmlns:a16="http://schemas.microsoft.com/office/drawing/2014/main" id="{8B6F4CF6-5168-A05C-3A47-2BF5D2D8D762}"/>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1" name="Freeform: Shape 40">
                <a:extLst>
                  <a:ext uri="{FF2B5EF4-FFF2-40B4-BE49-F238E27FC236}">
                    <a16:creationId xmlns:a16="http://schemas.microsoft.com/office/drawing/2014/main" id="{184DAECB-8AEE-192A-8CA8-7473CD4DDB28}"/>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2" name="Freeform: Shape 41">
                <a:extLst>
                  <a:ext uri="{FF2B5EF4-FFF2-40B4-BE49-F238E27FC236}">
                    <a16:creationId xmlns:a16="http://schemas.microsoft.com/office/drawing/2014/main" id="{05B2CC61-9960-FA8D-D3C4-FDDD7DA46749}"/>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CCDFA9A2-C9F1-EB84-71B1-C3BAD6D157E0}"/>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B8514A78-AF4C-9C5E-AFAE-FEF56FE1C571}"/>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78D790CF-AF9C-E48A-5DB4-8D81B9B2A3A3}"/>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37" name="Picture 36" descr="A black flame with a blue background&#10;&#10;Description automatically generated">
              <a:extLst>
                <a:ext uri="{FF2B5EF4-FFF2-40B4-BE49-F238E27FC236}">
                  <a16:creationId xmlns:a16="http://schemas.microsoft.com/office/drawing/2014/main" id="{FB7CFC5A-D0AB-FFBE-6557-835EB3D224A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46" name="TextBox 45">
            <a:extLst>
              <a:ext uri="{FF2B5EF4-FFF2-40B4-BE49-F238E27FC236}">
                <a16:creationId xmlns:a16="http://schemas.microsoft.com/office/drawing/2014/main" id="{F4A24DE0-2171-7BB3-23A3-E5B4182B6504}"/>
              </a:ext>
            </a:extLst>
          </p:cNvPr>
          <p:cNvSpPr txBox="1"/>
          <p:nvPr/>
        </p:nvSpPr>
        <p:spPr>
          <a:xfrm rot="5400000">
            <a:off x="3742068" y="-2019042"/>
            <a:ext cx="553998" cy="6840628"/>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Connecting Communities: User Reach and Growth</a:t>
            </a:r>
            <a:endParaRPr lang="en-GB" sz="2400" i="1">
              <a:latin typeface="Candara" panose="020E0502030303020204" pitchFamily="34" charset="0"/>
            </a:endParaRPr>
          </a:p>
        </p:txBody>
      </p:sp>
    </p:spTree>
    <p:extLst>
      <p:ext uri="{BB962C8B-B14F-4D97-AF65-F5344CB8AC3E}">
        <p14:creationId xmlns:p14="http://schemas.microsoft.com/office/powerpoint/2010/main" val="1981927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CF95E939-A457-C233-2FF5-FEF4E92381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94918" y="1639407"/>
            <a:ext cx="3300355" cy="4420800"/>
          </a:xfrm>
          <a:prstGeom prst="rect">
            <a:avLst/>
          </a:prstGeom>
        </p:spPr>
      </p:pic>
      <p:grpSp>
        <p:nvGrpSpPr>
          <p:cNvPr id="11" name="Group 10">
            <a:extLst>
              <a:ext uri="{FF2B5EF4-FFF2-40B4-BE49-F238E27FC236}">
                <a16:creationId xmlns:a16="http://schemas.microsoft.com/office/drawing/2014/main" id="{11F7E8D7-5646-7567-AF0B-8E0AA9BAD802}"/>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E01302DD-C1FC-F381-CAD6-41731C3223FC}"/>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712967B8-A3B1-274D-4EC6-88F77D236A45}"/>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88346DE3-682D-22E4-933F-385B804B44E0}"/>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220CFA6D-EF2F-3778-ACAF-7126630EFC9D}"/>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96174778-B5BF-9296-FE46-C02DA20EB4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2B0140C7-7F7E-513B-1BA7-9F7FFE54A9A0}"/>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2" name="Freeform: Shape 1">
            <a:extLst>
              <a:ext uri="{FF2B5EF4-FFF2-40B4-BE49-F238E27FC236}">
                <a16:creationId xmlns:a16="http://schemas.microsoft.com/office/drawing/2014/main" id="{413CD750-6DB6-FB0D-2668-7F14342C1E2B}"/>
              </a:ext>
            </a:extLst>
          </p:cNvPr>
          <p:cNvSpPr/>
          <p:nvPr/>
        </p:nvSpPr>
        <p:spPr>
          <a:xfrm>
            <a:off x="761763" y="-198513"/>
            <a:ext cx="4171481"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62CE74A-742A-B656-11D3-656D79D00EB7}"/>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6BFB9FCF-3D72-178D-E5CE-02CC84E05E26}"/>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96D37F6B-FF9F-13E2-77DB-EAC73FF2C016}"/>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CB206239-FE04-E76A-8C8D-21B2E24B393F}"/>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F8471A44-BA34-4803-60FD-C08E94FB067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88F482F4-747B-A2F4-316D-4BAAEC2DB776}"/>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18B3B45E-1F2E-3B5E-DA4B-B885456AA09C}"/>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578791" y="-1695797"/>
            <a:ext cx="615553" cy="3845005"/>
          </a:xfrm>
          <a:prstGeom prst="rect">
            <a:avLst/>
          </a:prstGeom>
          <a:noFill/>
        </p:spPr>
        <p:txBody>
          <a:bodyPr vert="vert270" wrap="square" rtlCol="0">
            <a:spAutoFit/>
          </a:bodyPr>
          <a:lstStyle/>
          <a:p>
            <a:pPr algn="ctr"/>
            <a:r>
              <a:rPr lang="en-GB" sz="2800" b="1" i="0">
                <a:effectLst/>
                <a:latin typeface="Candara" panose="020E0502030303020204" pitchFamily="34" charset="0"/>
              </a:rPr>
              <a:t>Subscription Model</a:t>
            </a:r>
            <a:endParaRPr lang="en-GB" sz="2800">
              <a:latin typeface="Candara" panose="020E0502030303020204" pitchFamily="34" charset="0"/>
            </a:endParaRPr>
          </a:p>
        </p:txBody>
      </p:sp>
      <p:grpSp>
        <p:nvGrpSpPr>
          <p:cNvPr id="34" name="Group 33">
            <a:extLst>
              <a:ext uri="{FF2B5EF4-FFF2-40B4-BE49-F238E27FC236}">
                <a16:creationId xmlns:a16="http://schemas.microsoft.com/office/drawing/2014/main" id="{EEA4E2A0-8922-DC9F-993C-015387467925}"/>
              </a:ext>
            </a:extLst>
          </p:cNvPr>
          <p:cNvGrpSpPr/>
          <p:nvPr/>
        </p:nvGrpSpPr>
        <p:grpSpPr>
          <a:xfrm>
            <a:off x="-1888472" y="-1565938"/>
            <a:ext cx="3309537" cy="2633579"/>
            <a:chOff x="-1888472" y="-1565938"/>
            <a:chExt cx="3309537" cy="2633579"/>
          </a:xfrm>
        </p:grpSpPr>
        <p:grpSp>
          <p:nvGrpSpPr>
            <p:cNvPr id="36" name="Group 35">
              <a:extLst>
                <a:ext uri="{FF2B5EF4-FFF2-40B4-BE49-F238E27FC236}">
                  <a16:creationId xmlns:a16="http://schemas.microsoft.com/office/drawing/2014/main" id="{08BFB936-DD37-D867-2E6D-2A23CE0388A1}"/>
                </a:ext>
              </a:extLst>
            </p:cNvPr>
            <p:cNvGrpSpPr/>
            <p:nvPr/>
          </p:nvGrpSpPr>
          <p:grpSpPr>
            <a:xfrm rot="1635564">
              <a:off x="-1888472" y="-1565938"/>
              <a:ext cx="3309537" cy="2633579"/>
              <a:chOff x="-1332637" y="-535278"/>
              <a:chExt cx="3309537" cy="2633579"/>
            </a:xfrm>
          </p:grpSpPr>
          <p:sp>
            <p:nvSpPr>
              <p:cNvPr id="40" name="Freeform: Shape 39">
                <a:extLst>
                  <a:ext uri="{FF2B5EF4-FFF2-40B4-BE49-F238E27FC236}">
                    <a16:creationId xmlns:a16="http://schemas.microsoft.com/office/drawing/2014/main" id="{925308EC-EB3B-E806-0CCD-6684E3A01011}"/>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1" name="Freeform: Shape 40">
                <a:extLst>
                  <a:ext uri="{FF2B5EF4-FFF2-40B4-BE49-F238E27FC236}">
                    <a16:creationId xmlns:a16="http://schemas.microsoft.com/office/drawing/2014/main" id="{3C0C311D-6543-82F1-D06A-C3E574424984}"/>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2" name="Freeform: Shape 41">
                <a:extLst>
                  <a:ext uri="{FF2B5EF4-FFF2-40B4-BE49-F238E27FC236}">
                    <a16:creationId xmlns:a16="http://schemas.microsoft.com/office/drawing/2014/main" id="{282E6AC0-4288-9776-F6C4-1352F4F710F4}"/>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DF034EC6-DC89-4191-2F07-B550ED2D9216}"/>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37FB8889-ACCD-AFCE-64A6-8C4ABEA55EB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3A5CB16F-BE97-7937-28C4-47DB543B1276}"/>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37" name="Picture 36" descr="A black flame with a blue background&#10;&#10;Description automatically generated">
              <a:extLst>
                <a:ext uri="{FF2B5EF4-FFF2-40B4-BE49-F238E27FC236}">
                  <a16:creationId xmlns:a16="http://schemas.microsoft.com/office/drawing/2014/main" id="{E8FDACFB-9EE9-2AB9-146F-F69C50567390}"/>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46" name="TextBox 45">
            <a:extLst>
              <a:ext uri="{FF2B5EF4-FFF2-40B4-BE49-F238E27FC236}">
                <a16:creationId xmlns:a16="http://schemas.microsoft.com/office/drawing/2014/main" id="{B3E1A24B-F902-A57E-074A-A5EFB26206F4}"/>
              </a:ext>
            </a:extLst>
          </p:cNvPr>
          <p:cNvSpPr txBox="1"/>
          <p:nvPr/>
        </p:nvSpPr>
        <p:spPr>
          <a:xfrm rot="5400000">
            <a:off x="3742068" y="-2019042"/>
            <a:ext cx="553998" cy="6840628"/>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Unlocking Wellness: </a:t>
            </a:r>
            <a:r>
              <a:rPr lang="en-US" sz="2400" b="1" i="1" err="1">
                <a:effectLst/>
                <a:latin typeface="Candara" panose="020E0502030303020204" pitchFamily="34" charset="0"/>
              </a:rPr>
              <a:t>ResQ</a:t>
            </a:r>
            <a:r>
              <a:rPr lang="en-US" sz="2400" b="1" i="1">
                <a:effectLst/>
                <a:latin typeface="Candara" panose="020E0502030303020204" pitchFamily="34" charset="0"/>
              </a:rPr>
              <a:t> Subscription Models</a:t>
            </a:r>
            <a:endParaRPr lang="en-GB" sz="2400" i="1">
              <a:latin typeface="Candara" panose="020E0502030303020204" pitchFamily="34" charset="0"/>
            </a:endParaRPr>
          </a:p>
        </p:txBody>
      </p:sp>
      <p:pic>
        <p:nvPicPr>
          <p:cNvPr id="17" name="Afbeelding 16">
            <a:extLst>
              <a:ext uri="{FF2B5EF4-FFF2-40B4-BE49-F238E27FC236}">
                <a16:creationId xmlns:a16="http://schemas.microsoft.com/office/drawing/2014/main" id="{E1F5D3D5-125A-38EA-89BC-2A10A4CD8D7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9218" y="1662198"/>
            <a:ext cx="3344673" cy="4357980"/>
          </a:xfrm>
          <a:prstGeom prst="rect">
            <a:avLst/>
          </a:prstGeom>
        </p:spPr>
      </p:pic>
      <p:pic>
        <p:nvPicPr>
          <p:cNvPr id="19" name="Afbeelding 18">
            <a:extLst>
              <a:ext uri="{FF2B5EF4-FFF2-40B4-BE49-F238E27FC236}">
                <a16:creationId xmlns:a16="http://schemas.microsoft.com/office/drawing/2014/main" id="{D2A27D1D-D1F6-3C2A-7D7C-A33FE95837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90157" y="1639687"/>
            <a:ext cx="3411685" cy="4381001"/>
          </a:xfrm>
          <a:prstGeom prst="rect">
            <a:avLst/>
          </a:prstGeom>
        </p:spPr>
      </p:pic>
      <p:pic>
        <p:nvPicPr>
          <p:cNvPr id="3" name="Afbeelding 2" descr="Afbeelding met tekst, schermopname, Lettertype&#10;&#10;Automatisch gegenereerde beschrijving">
            <a:extLst>
              <a:ext uri="{FF2B5EF4-FFF2-40B4-BE49-F238E27FC236}">
                <a16:creationId xmlns:a16="http://schemas.microsoft.com/office/drawing/2014/main" id="{E1F9B5F4-41CD-2BED-DFA9-CFDDB7573C73}"/>
              </a:ext>
            </a:extLst>
          </p:cNvPr>
          <p:cNvPicPr>
            <a:picLocks noChangeAspect="1"/>
          </p:cNvPicPr>
          <p:nvPr/>
        </p:nvPicPr>
        <p:blipFill rotWithShape="1">
          <a:blip r:embed="rId7">
            <a:extLst>
              <a:ext uri="{28A0092B-C50C-407E-A947-70E740481C1C}">
                <a14:useLocalDpi xmlns:a14="http://schemas.microsoft.com/office/drawing/2010/main" val="0"/>
              </a:ext>
            </a:extLst>
          </a:blip>
          <a:srcRect l="31543" t="78345" r="29001" b="13713"/>
          <a:stretch/>
        </p:blipFill>
        <p:spPr>
          <a:xfrm>
            <a:off x="9471995" y="5138421"/>
            <a:ext cx="1346200" cy="347929"/>
          </a:xfrm>
          <a:prstGeom prst="rect">
            <a:avLst/>
          </a:prstGeom>
        </p:spPr>
      </p:pic>
    </p:spTree>
    <p:extLst>
      <p:ext uri="{BB962C8B-B14F-4D97-AF65-F5344CB8AC3E}">
        <p14:creationId xmlns:p14="http://schemas.microsoft.com/office/powerpoint/2010/main" val="75228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5C13EE0-C704-D2D6-C2AA-697109553530}"/>
              </a:ext>
            </a:extLst>
          </p:cNvPr>
          <p:cNvSpPr/>
          <p:nvPr/>
        </p:nvSpPr>
        <p:spPr>
          <a:xfrm>
            <a:off x="761763" y="-198513"/>
            <a:ext cx="4623037"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6918E9D7-2A77-9A7F-4465-3DA61B44665C}"/>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3AFEC57A-0AB2-0073-0593-20C44CB5B0B5}"/>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6AE8681F-4F2E-42F8-813B-E21E3918C51C}"/>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DBCBA152-0E2F-A808-C2B7-6B6192240C9C}"/>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2FFDA08F-7F4D-9AA3-C429-F47B77FDE3B7}"/>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88E08297-4400-C7C6-7DC4-67B314C9BA32}"/>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BD1C3A8-B7BB-10C5-D7BE-ABFC9D5E5970}"/>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94E8DAE1-7862-9DA1-F383-8786CA434B57}"/>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DFFC3D92-C9EB-CEBA-8CC4-35EF9FB63C0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F7E1B793-5B8E-9578-307C-1F3714346055}"/>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52003D1B-EF62-371B-9282-A5A71054513A}"/>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559487AD-E26B-9F4A-487D-BE429519735F}"/>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3C9B360B-3935-DD83-B64E-FA10369BEB6D}"/>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0828059F-DF7C-9B6E-D734-AA61763073B9}"/>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921947" y="-2276514"/>
            <a:ext cx="615553" cy="5036160"/>
          </a:xfrm>
          <a:prstGeom prst="rect">
            <a:avLst/>
          </a:prstGeom>
          <a:noFill/>
        </p:spPr>
        <p:txBody>
          <a:bodyPr vert="vert270" wrap="square" rtlCol="0">
            <a:spAutoFit/>
          </a:bodyPr>
          <a:lstStyle/>
          <a:p>
            <a:pPr algn="ctr"/>
            <a:r>
              <a:rPr lang="en-GB" sz="2800" b="1" i="0">
                <a:effectLst/>
                <a:latin typeface="Candara" panose="020E0502030303020204" pitchFamily="34" charset="0"/>
              </a:rPr>
              <a:t>Strategic Partnerships</a:t>
            </a:r>
            <a:endParaRPr lang="en-GB" sz="2800">
              <a:latin typeface="Candara" panose="020E0502030303020204" pitchFamily="34" charset="0"/>
            </a:endParaRPr>
          </a:p>
        </p:txBody>
      </p:sp>
      <p:grpSp>
        <p:nvGrpSpPr>
          <p:cNvPr id="37" name="Group 36">
            <a:extLst>
              <a:ext uri="{FF2B5EF4-FFF2-40B4-BE49-F238E27FC236}">
                <a16:creationId xmlns:a16="http://schemas.microsoft.com/office/drawing/2014/main" id="{E8C3DF2E-36E3-40C1-D30D-A004D894CEBA}"/>
              </a:ext>
            </a:extLst>
          </p:cNvPr>
          <p:cNvGrpSpPr/>
          <p:nvPr/>
        </p:nvGrpSpPr>
        <p:grpSpPr>
          <a:xfrm>
            <a:off x="-1888472" y="-1565938"/>
            <a:ext cx="3309537" cy="2633579"/>
            <a:chOff x="-1888472" y="-1565938"/>
            <a:chExt cx="3309537" cy="2633579"/>
          </a:xfrm>
        </p:grpSpPr>
        <p:grpSp>
          <p:nvGrpSpPr>
            <p:cNvPr id="40" name="Group 39">
              <a:extLst>
                <a:ext uri="{FF2B5EF4-FFF2-40B4-BE49-F238E27FC236}">
                  <a16:creationId xmlns:a16="http://schemas.microsoft.com/office/drawing/2014/main" id="{0DD91802-8121-3DB7-BBDA-40CD8FF77990}"/>
                </a:ext>
              </a:extLst>
            </p:cNvPr>
            <p:cNvGrpSpPr/>
            <p:nvPr/>
          </p:nvGrpSpPr>
          <p:grpSpPr>
            <a:xfrm rot="1635564">
              <a:off x="-1888472" y="-1565938"/>
              <a:ext cx="3309537" cy="2633579"/>
              <a:chOff x="-1332637" y="-535278"/>
              <a:chExt cx="3309537" cy="2633579"/>
            </a:xfrm>
          </p:grpSpPr>
          <p:sp>
            <p:nvSpPr>
              <p:cNvPr id="42" name="Freeform: Shape 41">
                <a:extLst>
                  <a:ext uri="{FF2B5EF4-FFF2-40B4-BE49-F238E27FC236}">
                    <a16:creationId xmlns:a16="http://schemas.microsoft.com/office/drawing/2014/main" id="{9211116B-4C6B-A378-6F97-EB9FAE631190}"/>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7C5BDBEA-6CCA-515D-8954-A016B383DDAC}"/>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F744BEDC-6F86-A60D-FD39-05A4C1A566EF}"/>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1BB5DD4C-E23D-7BB3-FD7B-5BF4FDB6EB8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6" name="Freeform: Shape 45">
                <a:extLst>
                  <a:ext uri="{FF2B5EF4-FFF2-40B4-BE49-F238E27FC236}">
                    <a16:creationId xmlns:a16="http://schemas.microsoft.com/office/drawing/2014/main" id="{28156ACC-92E1-D780-3F2E-3D028581A943}"/>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7" name="Freeform: Shape 46">
                <a:extLst>
                  <a:ext uri="{FF2B5EF4-FFF2-40B4-BE49-F238E27FC236}">
                    <a16:creationId xmlns:a16="http://schemas.microsoft.com/office/drawing/2014/main" id="{60227E60-5EA7-1114-B2CD-C9500E9DFEEA}"/>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41" name="Picture 40" descr="A black flame with a blue background&#10;&#10;Description automatically generated">
              <a:extLst>
                <a:ext uri="{FF2B5EF4-FFF2-40B4-BE49-F238E27FC236}">
                  <a16:creationId xmlns:a16="http://schemas.microsoft.com/office/drawing/2014/main" id="{E75EB7A0-9430-43FB-34E3-BCCEF59BD9FC}"/>
                </a:ext>
              </a:extLst>
            </p:cNvPr>
            <p:cNvPicPr>
              <a:picLocks noChangeAspect="1"/>
            </p:cNvPicPr>
            <p:nvPr/>
          </p:nvPicPr>
          <p:blipFill rotWithShape="1">
            <a:blip r:embed="rId3">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91A38BAB-F8C4-E60C-ABE0-248A46A625C1}"/>
              </a:ext>
            </a:extLst>
          </p:cNvPr>
          <p:cNvSpPr txBox="1"/>
          <p:nvPr/>
        </p:nvSpPr>
        <p:spPr>
          <a:xfrm rot="5400000">
            <a:off x="3742068" y="-2019042"/>
            <a:ext cx="553998" cy="6840628"/>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Building a Future: Evolutionary Partnerships</a:t>
            </a:r>
            <a:endParaRPr lang="en-GB" sz="2400" i="1">
              <a:latin typeface="Candara" panose="020E0502030303020204" pitchFamily="34" charset="0"/>
            </a:endParaRPr>
          </a:p>
        </p:txBody>
      </p:sp>
      <p:pic>
        <p:nvPicPr>
          <p:cNvPr id="1028" name="Picture 4">
            <a:extLst>
              <a:ext uri="{FF2B5EF4-FFF2-40B4-BE49-F238E27FC236}">
                <a16:creationId xmlns:a16="http://schemas.microsoft.com/office/drawing/2014/main" id="{738F70A0-7033-DEC3-6F3F-21F17AF3DD06}"/>
              </a:ext>
            </a:extLst>
          </p:cNvPr>
          <p:cNvPicPr>
            <a:picLocks noChangeAspect="1" noChangeArrowheads="1"/>
          </p:cNvPicPr>
          <p:nvPr/>
        </p:nvPicPr>
        <p:blipFill rotWithShape="1">
          <a:blip r:embed="rId4"/>
          <a:srcRect l="1322" r="1322"/>
          <a:stretch/>
        </p:blipFill>
        <p:spPr bwMode="auto">
          <a:xfrm>
            <a:off x="948245" y="1520937"/>
            <a:ext cx="4245230" cy="43631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logo with text on it&#10;&#10;Description automatically generated">
            <a:extLst>
              <a:ext uri="{FF2B5EF4-FFF2-40B4-BE49-F238E27FC236}">
                <a16:creationId xmlns:a16="http://schemas.microsoft.com/office/drawing/2014/main" id="{EA8C982C-EF77-6BBF-9DD6-07517C5F4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7208" y="1812355"/>
            <a:ext cx="5582429" cy="3667637"/>
          </a:xfrm>
          <a:prstGeom prst="rect">
            <a:avLst/>
          </a:prstGeom>
        </p:spPr>
      </p:pic>
    </p:spTree>
    <p:extLst>
      <p:ext uri="{BB962C8B-B14F-4D97-AF65-F5344CB8AC3E}">
        <p14:creationId xmlns:p14="http://schemas.microsoft.com/office/powerpoint/2010/main" val="303252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8" name="D2" descr="A letter d in a black background&#10;&#10;Description automatically generated">
            <a:extLst>
              <a:ext uri="{FF2B5EF4-FFF2-40B4-BE49-F238E27FC236}">
                <a16:creationId xmlns:a16="http://schemas.microsoft.com/office/drawing/2014/main" id="{47C8682D-9635-A0DE-DB82-2A3B2C59A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1147" y="1719307"/>
            <a:ext cx="2942734" cy="3125616"/>
          </a:xfrm>
          <a:prstGeom prst="rect">
            <a:avLst/>
          </a:prstGeom>
        </p:spPr>
      </p:pic>
      <p:pic>
        <p:nvPicPr>
          <p:cNvPr id="60" name="E" descr="A letter e in a black background&#10;&#10;Description automatically generated">
            <a:extLst>
              <a:ext uri="{FF2B5EF4-FFF2-40B4-BE49-F238E27FC236}">
                <a16:creationId xmlns:a16="http://schemas.microsoft.com/office/drawing/2014/main" id="{8FB82B86-3533-36C7-C209-8733894E5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271" y="1751724"/>
            <a:ext cx="2942734" cy="3128387"/>
          </a:xfrm>
          <a:prstGeom prst="rect">
            <a:avLst/>
          </a:prstGeom>
        </p:spPr>
      </p:pic>
      <p:pic>
        <p:nvPicPr>
          <p:cNvPr id="62" name="M" descr="A letter m in a black background&#10;&#10;Description automatically generated">
            <a:extLst>
              <a:ext uri="{FF2B5EF4-FFF2-40B4-BE49-F238E27FC236}">
                <a16:creationId xmlns:a16="http://schemas.microsoft.com/office/drawing/2014/main" id="{C7884149-19A9-C14C-A763-ECE7D4F0C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629" y="1720648"/>
            <a:ext cx="2942734" cy="3125616"/>
          </a:xfrm>
          <a:prstGeom prst="rect">
            <a:avLst/>
          </a:prstGeom>
        </p:spPr>
      </p:pic>
      <p:pic>
        <p:nvPicPr>
          <p:cNvPr id="54" name="A2" descr="A logo on a black background&#10;&#10;Description automatically generated">
            <a:extLst>
              <a:ext uri="{FF2B5EF4-FFF2-40B4-BE49-F238E27FC236}">
                <a16:creationId xmlns:a16="http://schemas.microsoft.com/office/drawing/2014/main" id="{7E00E999-0EBA-1BE9-05D6-C49EEA26D7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3348" y="1725067"/>
            <a:ext cx="2942734" cy="3128387"/>
          </a:xfrm>
          <a:prstGeom prst="rect">
            <a:avLst/>
          </a:prstGeom>
        </p:spPr>
      </p:pic>
      <p:pic>
        <p:nvPicPr>
          <p:cNvPr id="64" name="R" descr="A2&#10;">
            <a:extLst>
              <a:ext uri="{FF2B5EF4-FFF2-40B4-BE49-F238E27FC236}">
                <a16:creationId xmlns:a16="http://schemas.microsoft.com/office/drawing/2014/main" id="{E7CCE938-DD87-FC4B-01D4-F85BFE03E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2979" y="1714284"/>
            <a:ext cx="2942734" cy="3128387"/>
          </a:xfrm>
          <a:prstGeom prst="rect">
            <a:avLst/>
          </a:prstGeom>
        </p:spPr>
      </p:pic>
      <p:pic>
        <p:nvPicPr>
          <p:cNvPr id="56" name="D1" descr="A letter d on a black background&#10;&#10;Description automatically generated">
            <a:extLst>
              <a:ext uri="{FF2B5EF4-FFF2-40B4-BE49-F238E27FC236}">
                <a16:creationId xmlns:a16="http://schemas.microsoft.com/office/drawing/2014/main" id="{094544A5-9209-6CFF-68EE-4D7ABEC88B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1563" y="1737418"/>
            <a:ext cx="2942734" cy="3125616"/>
          </a:xfrm>
          <a:prstGeom prst="rect">
            <a:avLst/>
          </a:prstGeom>
        </p:spPr>
      </p:pic>
      <p:pic>
        <p:nvPicPr>
          <p:cNvPr id="52" name="A1" descr="A1&#10;">
            <a:extLst>
              <a:ext uri="{FF2B5EF4-FFF2-40B4-BE49-F238E27FC236}">
                <a16:creationId xmlns:a16="http://schemas.microsoft.com/office/drawing/2014/main" id="{A2C446A9-ED50-60DA-0D22-AFD8CEB908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4349" y="1730250"/>
            <a:ext cx="2942734" cy="3128387"/>
          </a:xfrm>
          <a:prstGeom prst="rect">
            <a:avLst/>
          </a:prstGeom>
        </p:spPr>
      </p:pic>
      <p:grpSp>
        <p:nvGrpSpPr>
          <p:cNvPr id="11" name="Group 10">
            <a:extLst>
              <a:ext uri="{FF2B5EF4-FFF2-40B4-BE49-F238E27FC236}">
                <a16:creationId xmlns:a16="http://schemas.microsoft.com/office/drawing/2014/main" id="{A45C821A-0120-D096-A69D-F4CC9E21EDFD}"/>
              </a:ext>
            </a:extLst>
          </p:cNvPr>
          <p:cNvGrpSpPr>
            <a:grpSpLocks noGrp="1" noUngrp="1" noRot="1" noMove="1" noResize="1"/>
          </p:cNvGrpSpPr>
          <p:nvPr/>
        </p:nvGrpSpPr>
        <p:grpSpPr>
          <a:xfrm rot="9312731" flipV="1">
            <a:off x="-11748873" y="-1340139"/>
            <a:ext cx="18009893" cy="4369284"/>
            <a:chOff x="0" y="0"/>
            <a:chExt cx="12051614" cy="3179030"/>
          </a:xfrm>
        </p:grpSpPr>
        <p:sp>
          <p:nvSpPr>
            <p:cNvPr id="12" name="Freeform: Shape 11">
              <a:extLst>
                <a:ext uri="{FF2B5EF4-FFF2-40B4-BE49-F238E27FC236}">
                  <a16:creationId xmlns:a16="http://schemas.microsoft.com/office/drawing/2014/main" id="{F9B2AA47-72F2-7A37-17F6-75DC58BFA819}"/>
                </a:ext>
              </a:extLst>
            </p:cNvPr>
            <p:cNvSpPr>
              <a:spLocks noGrp="1" noRot="1" noMove="1" noResize="1" noEditPoints="1" noAdjustHandles="1" noChangeArrowheads="1" noChangeShapeType="1"/>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A2E8F2DA-8BA3-79CA-672A-2C27ABB8B2A3}"/>
                </a:ext>
              </a:extLst>
            </p:cNvPr>
            <p:cNvSpPr>
              <a:spLocks noGrp="1" noRot="1" noMove="1" noResize="1" noEditPoints="1" noAdjustHandles="1" noChangeArrowheads="1" noChangeShapeType="1"/>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EF9436C1-084B-8314-BB7C-01A1117F4536}"/>
                </a:ext>
              </a:extLst>
            </p:cNvPr>
            <p:cNvSpPr>
              <a:spLocks noGrp="1" noRot="1" noMove="1" noResize="1" noEditPoints="1" noAdjustHandles="1" noChangeArrowheads="1" noChangeShapeType="1"/>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3CAF549C-088F-168F-7DC9-18ADA96C0A50}"/>
                </a:ext>
              </a:extLst>
            </p:cNvPr>
            <p:cNvSpPr>
              <a:spLocks noGrp="1" noRot="1" noMove="1" noResize="1" noEditPoints="1" noAdjustHandles="1" noChangeArrowheads="1" noChangeShapeType="1"/>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Freeform: Shape 15">
              <a:extLst>
                <a:ext uri="{FF2B5EF4-FFF2-40B4-BE49-F238E27FC236}">
                  <a16:creationId xmlns:a16="http://schemas.microsoft.com/office/drawing/2014/main" id="{08B1F40D-B5F6-3874-AB82-5D797D220EBA}"/>
                </a:ext>
              </a:extLst>
            </p:cNvPr>
            <p:cNvSpPr>
              <a:spLocks noGrp="1" noRot="1" noMove="1" noResize="1" noEditPoints="1" noAdjustHandles="1" noChangeArrowheads="1" noChangeShapeType="1"/>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Freeform: Shape 16">
              <a:extLst>
                <a:ext uri="{FF2B5EF4-FFF2-40B4-BE49-F238E27FC236}">
                  <a16:creationId xmlns:a16="http://schemas.microsoft.com/office/drawing/2014/main" id="{1DA109F0-5630-DC61-D6DB-F642466919BD}"/>
                </a:ext>
              </a:extLst>
            </p:cNvPr>
            <p:cNvSpPr>
              <a:spLocks noGrp="1" noRot="1" noMove="1" noResize="1" noEditPoints="1" noAdjustHandles="1" noChangeArrowheads="1" noChangeShapeType="1"/>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8" name="Group 17">
            <a:extLst>
              <a:ext uri="{FF2B5EF4-FFF2-40B4-BE49-F238E27FC236}">
                <a16:creationId xmlns:a16="http://schemas.microsoft.com/office/drawing/2014/main" id="{F602FD65-526A-46A2-969C-3FBC1A6B757D}"/>
              </a:ext>
            </a:extLst>
          </p:cNvPr>
          <p:cNvGrpSpPr>
            <a:grpSpLocks noGrp="1" noUngrp="1" noRot="1" noMove="1" noResize="1"/>
          </p:cNvGrpSpPr>
          <p:nvPr/>
        </p:nvGrpSpPr>
        <p:grpSpPr>
          <a:xfrm rot="12787765" flipV="1">
            <a:off x="-269883" y="-5812698"/>
            <a:ext cx="18009893" cy="4369284"/>
            <a:chOff x="0" y="0"/>
            <a:chExt cx="12051614" cy="3179030"/>
          </a:xfrm>
        </p:grpSpPr>
        <p:sp>
          <p:nvSpPr>
            <p:cNvPr id="19" name="Freeform: Shape 18">
              <a:extLst>
                <a:ext uri="{FF2B5EF4-FFF2-40B4-BE49-F238E27FC236}">
                  <a16:creationId xmlns:a16="http://schemas.microsoft.com/office/drawing/2014/main" id="{384AF54A-A63B-AD6A-6CEB-53A99CE8DE61}"/>
                </a:ext>
              </a:extLst>
            </p:cNvPr>
            <p:cNvSpPr>
              <a:spLocks noGrp="1" noRot="1" noMove="1" noResize="1" noEditPoints="1" noAdjustHandles="1" noChangeArrowheads="1" noChangeShapeType="1"/>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56EDA2DA-9241-C008-5D1D-BA9F7A46462E}"/>
                </a:ext>
              </a:extLst>
            </p:cNvPr>
            <p:cNvSpPr>
              <a:spLocks noGrp="1" noRot="1" noMove="1" noResize="1" noEditPoints="1" noAdjustHandles="1" noChangeArrowheads="1" noChangeShapeType="1"/>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DBAC2086-FA9C-FA49-2861-5C903CAD1906}"/>
                </a:ext>
              </a:extLst>
            </p:cNvPr>
            <p:cNvSpPr>
              <a:spLocks noGrp="1" noRot="1" noMove="1" noResize="1" noEditPoints="1" noAdjustHandles="1" noChangeArrowheads="1" noChangeShapeType="1"/>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B33E3CFE-03FD-AD0E-C862-5775B53C2A84}"/>
                </a:ext>
              </a:extLst>
            </p:cNvPr>
            <p:cNvSpPr>
              <a:spLocks noGrp="1" noRot="1" noMove="1" noResize="1" noEditPoints="1" noAdjustHandles="1" noChangeArrowheads="1" noChangeShapeType="1"/>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Freeform: Shape 22">
              <a:extLst>
                <a:ext uri="{FF2B5EF4-FFF2-40B4-BE49-F238E27FC236}">
                  <a16:creationId xmlns:a16="http://schemas.microsoft.com/office/drawing/2014/main" id="{B481B6FF-4B94-CF2C-7BA3-19CFC83D9DFD}"/>
                </a:ext>
              </a:extLst>
            </p:cNvPr>
            <p:cNvSpPr>
              <a:spLocks noGrp="1" noRot="1" noMove="1" noResize="1" noEditPoints="1" noAdjustHandles="1" noChangeArrowheads="1" noChangeShapeType="1"/>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Freeform: Shape 23">
              <a:extLst>
                <a:ext uri="{FF2B5EF4-FFF2-40B4-BE49-F238E27FC236}">
                  <a16:creationId xmlns:a16="http://schemas.microsoft.com/office/drawing/2014/main" id="{2E899B3E-5DF8-7376-FDB0-E606B47D5DD6}"/>
                </a:ext>
              </a:extLst>
            </p:cNvPr>
            <p:cNvSpPr>
              <a:spLocks noGrp="1" noRot="1" noMove="1" noResize="1" noEditPoints="1" noAdjustHandles="1" noChangeArrowheads="1" noChangeShapeType="1"/>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67" name="Group 66">
            <a:extLst>
              <a:ext uri="{FF2B5EF4-FFF2-40B4-BE49-F238E27FC236}">
                <a16:creationId xmlns:a16="http://schemas.microsoft.com/office/drawing/2014/main" id="{EDAEEC11-FAB8-3D45-8AE2-140E4AB0C2D1}"/>
              </a:ext>
            </a:extLst>
          </p:cNvPr>
          <p:cNvGrpSpPr>
            <a:grpSpLocks/>
          </p:cNvGrpSpPr>
          <p:nvPr/>
        </p:nvGrpSpPr>
        <p:grpSpPr>
          <a:xfrm rot="20914297" flipV="1">
            <a:off x="-2227407" y="4358279"/>
            <a:ext cx="18009893" cy="4369284"/>
            <a:chOff x="0" y="0"/>
            <a:chExt cx="12051614" cy="3179030"/>
          </a:xfrm>
        </p:grpSpPr>
        <p:sp>
          <p:nvSpPr>
            <p:cNvPr id="68" name="Freeform: Shape 67">
              <a:extLst>
                <a:ext uri="{FF2B5EF4-FFF2-40B4-BE49-F238E27FC236}">
                  <a16:creationId xmlns:a16="http://schemas.microsoft.com/office/drawing/2014/main" id="{13DEDF53-91D0-517F-55DB-911AE4EAE8D9}"/>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9" name="Freeform: Shape 68">
              <a:extLst>
                <a:ext uri="{FF2B5EF4-FFF2-40B4-BE49-F238E27FC236}">
                  <a16:creationId xmlns:a16="http://schemas.microsoft.com/office/drawing/2014/main" id="{87973285-E0A0-8663-CE3E-555EF9590D3A}"/>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0" name="Freeform: Shape 69">
              <a:extLst>
                <a:ext uri="{FF2B5EF4-FFF2-40B4-BE49-F238E27FC236}">
                  <a16:creationId xmlns:a16="http://schemas.microsoft.com/office/drawing/2014/main" id="{06BDB792-B153-AF17-EF81-E7F45A910CB5}"/>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1" name="Freeform: Shape 70">
              <a:extLst>
                <a:ext uri="{FF2B5EF4-FFF2-40B4-BE49-F238E27FC236}">
                  <a16:creationId xmlns:a16="http://schemas.microsoft.com/office/drawing/2014/main" id="{96BCBDE5-B3C2-30E4-F33F-15BEEF584DCC}"/>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2" name="Freeform: Shape 71">
              <a:extLst>
                <a:ext uri="{FF2B5EF4-FFF2-40B4-BE49-F238E27FC236}">
                  <a16:creationId xmlns:a16="http://schemas.microsoft.com/office/drawing/2014/main" id="{DCCC5639-4659-6335-1992-AC25BA316240}"/>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3" name="Freeform: Shape 72">
              <a:extLst>
                <a:ext uri="{FF2B5EF4-FFF2-40B4-BE49-F238E27FC236}">
                  <a16:creationId xmlns:a16="http://schemas.microsoft.com/office/drawing/2014/main" id="{008AAB07-611C-E157-AAAD-44AEC0CDCC9D}"/>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2" name="Freeform: Shape 1">
            <a:extLst>
              <a:ext uri="{FF2B5EF4-FFF2-40B4-BE49-F238E27FC236}">
                <a16:creationId xmlns:a16="http://schemas.microsoft.com/office/drawing/2014/main" id="{DBB3C7A1-7928-B973-8574-7073EBD44377}"/>
              </a:ext>
            </a:extLst>
          </p:cNvPr>
          <p:cNvSpPr/>
          <p:nvPr/>
        </p:nvSpPr>
        <p:spPr>
          <a:xfrm>
            <a:off x="10989260" y="-3264224"/>
            <a:ext cx="6266371" cy="5232760"/>
          </a:xfrm>
          <a:custGeom>
            <a:avLst/>
            <a:gdLst>
              <a:gd name="connsiteX0" fmla="*/ 9145 w 6266371"/>
              <a:gd name="connsiteY0" fmla="*/ 350172 h 5232760"/>
              <a:gd name="connsiteX1" fmla="*/ 1342645 w 6266371"/>
              <a:gd name="connsiteY1" fmla="*/ 3398172 h 5232760"/>
              <a:gd name="connsiteX2" fmla="*/ 3885820 w 6266371"/>
              <a:gd name="connsiteY2" fmla="*/ 4169697 h 5232760"/>
              <a:gd name="connsiteX3" fmla="*/ 5809870 w 6266371"/>
              <a:gd name="connsiteY3" fmla="*/ 5131722 h 5232760"/>
              <a:gd name="connsiteX4" fmla="*/ 5933695 w 6266371"/>
              <a:gd name="connsiteY4" fmla="*/ 1540797 h 5232760"/>
              <a:gd name="connsiteX5" fmla="*/ 1961770 w 6266371"/>
              <a:gd name="connsiteY5" fmla="*/ 197772 h 5232760"/>
              <a:gd name="connsiteX6" fmla="*/ 9145 w 6266371"/>
              <a:gd name="connsiteY6" fmla="*/ 350172 h 523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6371" h="5232760">
                <a:moveTo>
                  <a:pt x="9145" y="350172"/>
                </a:moveTo>
                <a:cubicBezTo>
                  <a:pt x="-94042" y="883572"/>
                  <a:pt x="696533" y="2761585"/>
                  <a:pt x="1342645" y="3398172"/>
                </a:cubicBezTo>
                <a:cubicBezTo>
                  <a:pt x="1988758" y="4034760"/>
                  <a:pt x="3141283" y="3880772"/>
                  <a:pt x="3885820" y="4169697"/>
                </a:cubicBezTo>
                <a:cubicBezTo>
                  <a:pt x="4630357" y="4458622"/>
                  <a:pt x="5468558" y="5569872"/>
                  <a:pt x="5809870" y="5131722"/>
                </a:cubicBezTo>
                <a:cubicBezTo>
                  <a:pt x="6151183" y="4693572"/>
                  <a:pt x="6575045" y="2363122"/>
                  <a:pt x="5933695" y="1540797"/>
                </a:cubicBezTo>
                <a:cubicBezTo>
                  <a:pt x="5292345" y="718472"/>
                  <a:pt x="2947608" y="394622"/>
                  <a:pt x="1961770" y="197772"/>
                </a:cubicBezTo>
                <a:cubicBezTo>
                  <a:pt x="975933" y="922"/>
                  <a:pt x="112332" y="-183228"/>
                  <a:pt x="9145" y="350172"/>
                </a:cubicBezTo>
                <a:close/>
              </a:path>
            </a:pathLst>
          </a:custGeom>
          <a:blipFill>
            <a:blip r:embed="rId1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530632CA-ADCF-A2F2-6C68-9021138BA5B9}"/>
              </a:ext>
            </a:extLst>
          </p:cNvPr>
          <p:cNvGrpSpPr/>
          <p:nvPr/>
        </p:nvGrpSpPr>
        <p:grpSpPr>
          <a:xfrm>
            <a:off x="-4179215" y="-2694752"/>
            <a:ext cx="4076468" cy="3033015"/>
            <a:chOff x="-1973505" y="-1002844"/>
            <a:chExt cx="4076468" cy="3033015"/>
          </a:xfrm>
        </p:grpSpPr>
        <p:sp>
          <p:nvSpPr>
            <p:cNvPr id="4" name="Freeform: Shape 3">
              <a:extLst>
                <a:ext uri="{FF2B5EF4-FFF2-40B4-BE49-F238E27FC236}">
                  <a16:creationId xmlns:a16="http://schemas.microsoft.com/office/drawing/2014/main" id="{1C9804F2-CA90-7335-B2BD-6D418277E143}"/>
                </a:ext>
              </a:extLst>
            </p:cNvPr>
            <p:cNvSpPr/>
            <p:nvPr/>
          </p:nvSpPr>
          <p:spPr>
            <a:xfrm>
              <a:off x="-1557964" y="2608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5" name="Freeform: Shape 4">
              <a:extLst>
                <a:ext uri="{FF2B5EF4-FFF2-40B4-BE49-F238E27FC236}">
                  <a16:creationId xmlns:a16="http://schemas.microsoft.com/office/drawing/2014/main" id="{D6348EFE-E558-20E7-F99C-964E4F55E946}"/>
                </a:ext>
              </a:extLst>
            </p:cNvPr>
            <p:cNvSpPr/>
            <p:nvPr/>
          </p:nvSpPr>
          <p:spPr>
            <a:xfrm>
              <a:off x="-1973505" y="-95071"/>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6" name="Freeform: Shape 5">
              <a:extLst>
                <a:ext uri="{FF2B5EF4-FFF2-40B4-BE49-F238E27FC236}">
                  <a16:creationId xmlns:a16="http://schemas.microsoft.com/office/drawing/2014/main" id="{A3D4FFAC-3D8B-6D30-59AE-BBEE99AB3920}"/>
                </a:ext>
              </a:extLst>
            </p:cNvPr>
            <p:cNvSpPr/>
            <p:nvPr/>
          </p:nvSpPr>
          <p:spPr>
            <a:xfrm>
              <a:off x="-1147965" y="-100284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7" name="Freeform: Shape 6">
              <a:extLst>
                <a:ext uri="{FF2B5EF4-FFF2-40B4-BE49-F238E27FC236}">
                  <a16:creationId xmlns:a16="http://schemas.microsoft.com/office/drawing/2014/main" id="{D652BAE7-EFA6-8318-9031-3C02EC51FC3E}"/>
                </a:ext>
              </a:extLst>
            </p:cNvPr>
            <p:cNvSpPr/>
            <p:nvPr/>
          </p:nvSpPr>
          <p:spPr>
            <a:xfrm rot="407845">
              <a:off x="-349951" y="-10336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8" name="Freeform: Shape 7">
              <a:extLst>
                <a:ext uri="{FF2B5EF4-FFF2-40B4-BE49-F238E27FC236}">
                  <a16:creationId xmlns:a16="http://schemas.microsoft.com/office/drawing/2014/main" id="{D1242B65-344F-0909-5012-2ECAC78E7DBA}"/>
                </a:ext>
              </a:extLst>
            </p:cNvPr>
            <p:cNvSpPr/>
            <p:nvPr/>
          </p:nvSpPr>
          <p:spPr>
            <a:xfrm>
              <a:off x="-1035351" y="-428370"/>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9" name="Freeform: Shape 8">
              <a:extLst>
                <a:ext uri="{FF2B5EF4-FFF2-40B4-BE49-F238E27FC236}">
                  <a16:creationId xmlns:a16="http://schemas.microsoft.com/office/drawing/2014/main" id="{7F50A8C7-D592-8BA6-DD45-D82D9306DEE2}"/>
                </a:ext>
              </a:extLst>
            </p:cNvPr>
            <p:cNvSpPr/>
            <p:nvPr/>
          </p:nvSpPr>
          <p:spPr>
            <a:xfrm>
              <a:off x="-1007002" y="-208209"/>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pic>
          <p:nvPicPr>
            <p:cNvPr id="10" name="Picture 9" descr="A logo with a black circle and a black circle with a black circle and a black circle with a black circle with a black circle with a black circle with a black circle with a black circle with&#10;&#10;Description automatically generated">
              <a:extLst>
                <a:ext uri="{FF2B5EF4-FFF2-40B4-BE49-F238E27FC236}">
                  <a16:creationId xmlns:a16="http://schemas.microsoft.com/office/drawing/2014/main" id="{11462D4A-0801-47F6-EF56-3A9D5399BC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11" y="-9580"/>
              <a:ext cx="1534924" cy="1588468"/>
            </a:xfrm>
            <a:prstGeom prst="rect">
              <a:avLst/>
            </a:prstGeom>
          </p:spPr>
        </p:pic>
      </p:grpSp>
    </p:spTree>
    <p:extLst>
      <p:ext uri="{BB962C8B-B14F-4D97-AF65-F5344CB8AC3E}">
        <p14:creationId xmlns:p14="http://schemas.microsoft.com/office/powerpoint/2010/main" val="3480221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3AF510E-A96A-FF57-E9A7-A6CA48A1F023}"/>
              </a:ext>
            </a:extLst>
          </p:cNvPr>
          <p:cNvSpPr/>
          <p:nvPr/>
        </p:nvSpPr>
        <p:spPr>
          <a:xfrm>
            <a:off x="761763" y="-198513"/>
            <a:ext cx="4182770"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7629F886-D929-5A42-8D9A-1D7EC80BB27B}"/>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1D9844DF-9E28-DAC7-8325-0343899E5544}"/>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8F92B544-493D-CAF0-07D9-8380474AC7D3}"/>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7C763A80-8A09-763F-3829-D59D8A316AED}"/>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B1AB53AB-9944-9BF6-2B9B-29B5531F0988}"/>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5B05678E-F6AC-A271-7D04-E30EA936F60E}"/>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1B5DE623-24DA-6B9E-1EBB-380A1B8EBE00}"/>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673218" y="-1368754"/>
            <a:ext cx="615553" cy="3249751"/>
          </a:xfrm>
          <a:prstGeom prst="rect">
            <a:avLst/>
          </a:prstGeom>
          <a:noFill/>
        </p:spPr>
        <p:txBody>
          <a:bodyPr vert="vert270" wrap="square" rtlCol="0">
            <a:spAutoFit/>
          </a:bodyPr>
          <a:lstStyle/>
          <a:p>
            <a:pPr algn="ctr"/>
            <a:r>
              <a:rPr lang="en-GB" sz="2800" b="1" i="0">
                <a:effectLst/>
                <a:latin typeface="Candara" panose="020E0502030303020204" pitchFamily="34" charset="0"/>
              </a:rPr>
              <a:t>Revenue Generation</a:t>
            </a:r>
            <a:endParaRPr lang="en-GB" sz="2800">
              <a:latin typeface="Candara" panose="020E0502030303020204" pitchFamily="34" charset="0"/>
            </a:endParaRPr>
          </a:p>
        </p:txBody>
      </p:sp>
      <p:pic>
        <p:nvPicPr>
          <p:cNvPr id="48" name="Picture 47">
            <a:extLst>
              <a:ext uri="{FF2B5EF4-FFF2-40B4-BE49-F238E27FC236}">
                <a16:creationId xmlns:a16="http://schemas.microsoft.com/office/drawing/2014/main" id="{7BD54D77-FC80-40B7-87B1-660CEE2616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064" y="687805"/>
            <a:ext cx="9894829" cy="5871055"/>
          </a:xfrm>
          <a:prstGeom prst="rect">
            <a:avLst/>
          </a:prstGeom>
          <a:ln w="38100" cap="sq">
            <a:solidFill>
              <a:srgbClr val="262626"/>
            </a:solidFill>
            <a:miter lim="800000"/>
          </a:ln>
          <a:effectLst>
            <a:outerShdw blurRad="57150" dist="50800" dir="2700000" algn="tl" rotWithShape="0">
              <a:srgbClr val="000000">
                <a:alpha val="40000"/>
              </a:srgbClr>
            </a:outerShdw>
          </a:effectLst>
        </p:spPr>
      </p:pic>
      <p:grpSp>
        <p:nvGrpSpPr>
          <p:cNvPr id="11" name="Group 10">
            <a:extLst>
              <a:ext uri="{FF2B5EF4-FFF2-40B4-BE49-F238E27FC236}">
                <a16:creationId xmlns:a16="http://schemas.microsoft.com/office/drawing/2014/main" id="{D7733371-6D2C-95D6-3630-BA920EF335A9}"/>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3E3C4D1A-CDA2-9483-94A2-EA9C98E45BD2}"/>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E34F9291-A2F7-7CBA-EDCA-738EDAB8EA9C}"/>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DFF6AACE-0044-F147-9216-E2EE5D71934A}"/>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828C34B6-F985-C699-DE94-94A5E3FC8329}"/>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3884A565-3D5E-6B65-E238-05A41E7A7A63}"/>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91EB235B-AFE8-F09B-9582-A1ED07C5C0FD}"/>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34" name="Group 33">
            <a:extLst>
              <a:ext uri="{FF2B5EF4-FFF2-40B4-BE49-F238E27FC236}">
                <a16:creationId xmlns:a16="http://schemas.microsoft.com/office/drawing/2014/main" id="{F778A022-E932-D389-866F-11591437AE6E}"/>
              </a:ext>
            </a:extLst>
          </p:cNvPr>
          <p:cNvGrpSpPr/>
          <p:nvPr/>
        </p:nvGrpSpPr>
        <p:grpSpPr>
          <a:xfrm>
            <a:off x="-1888472" y="-1565938"/>
            <a:ext cx="3309537" cy="2633579"/>
            <a:chOff x="-1888472" y="-1565938"/>
            <a:chExt cx="3309537" cy="2633579"/>
          </a:xfrm>
        </p:grpSpPr>
        <p:grpSp>
          <p:nvGrpSpPr>
            <p:cNvPr id="36" name="Group 35">
              <a:extLst>
                <a:ext uri="{FF2B5EF4-FFF2-40B4-BE49-F238E27FC236}">
                  <a16:creationId xmlns:a16="http://schemas.microsoft.com/office/drawing/2014/main" id="{BA336463-531F-EE20-16CF-B3721CD98B49}"/>
                </a:ext>
              </a:extLst>
            </p:cNvPr>
            <p:cNvGrpSpPr/>
            <p:nvPr/>
          </p:nvGrpSpPr>
          <p:grpSpPr>
            <a:xfrm rot="1635564">
              <a:off x="-1888472" y="-1565938"/>
              <a:ext cx="3309537" cy="2633579"/>
              <a:chOff x="-1332637" y="-535278"/>
              <a:chExt cx="3309537" cy="2633579"/>
            </a:xfrm>
          </p:grpSpPr>
          <p:sp>
            <p:nvSpPr>
              <p:cNvPr id="40" name="Freeform: Shape 39">
                <a:extLst>
                  <a:ext uri="{FF2B5EF4-FFF2-40B4-BE49-F238E27FC236}">
                    <a16:creationId xmlns:a16="http://schemas.microsoft.com/office/drawing/2014/main" id="{D812335D-1504-467E-4A3D-FA3691D8BE89}"/>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1" name="Freeform: Shape 40">
                <a:extLst>
                  <a:ext uri="{FF2B5EF4-FFF2-40B4-BE49-F238E27FC236}">
                    <a16:creationId xmlns:a16="http://schemas.microsoft.com/office/drawing/2014/main" id="{FC66CAD7-8825-19CA-05CE-53FAA0D336DF}"/>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2" name="Freeform: Shape 41">
                <a:extLst>
                  <a:ext uri="{FF2B5EF4-FFF2-40B4-BE49-F238E27FC236}">
                    <a16:creationId xmlns:a16="http://schemas.microsoft.com/office/drawing/2014/main" id="{DFB9BE8D-8CC6-7161-961A-DBE7F8844D50}"/>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986EE7F9-C5DB-357B-5462-559FBD0BE6FB}"/>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14E3ADE6-DF43-9A30-F85E-01CED9361555}"/>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AF0D7760-5F1F-FF7E-0ED5-9855D2AEE354}"/>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37" name="Picture 36" descr="A black flame with a blue background&#10;&#10;Description automatically generated">
              <a:extLst>
                <a:ext uri="{FF2B5EF4-FFF2-40B4-BE49-F238E27FC236}">
                  <a16:creationId xmlns:a16="http://schemas.microsoft.com/office/drawing/2014/main" id="{11FB5FBB-EA75-53E3-A252-F8C5180614C0}"/>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Tree>
    <p:extLst>
      <p:ext uri="{BB962C8B-B14F-4D97-AF65-F5344CB8AC3E}">
        <p14:creationId xmlns:p14="http://schemas.microsoft.com/office/powerpoint/2010/main" val="401591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9D0014A-CD79-3078-E275-1800F593ACB0}"/>
              </a:ext>
            </a:extLst>
          </p:cNvPr>
          <p:cNvSpPr/>
          <p:nvPr/>
        </p:nvSpPr>
        <p:spPr>
          <a:xfrm>
            <a:off x="761763" y="-198513"/>
            <a:ext cx="4498862"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1925C0D3-20A1-A966-0B91-A8404649F4E1}"/>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07839E72-2835-1C90-3073-C73445808811}"/>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E32CA156-C357-5C4D-5A86-17B675E46566}"/>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D969C2BC-8899-AAED-CC00-F90F79CB214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2FE96B80-83AF-C76F-BD2A-339AD181E0EC}"/>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C30043CC-C7BC-73D3-573E-EEBEC12FF3F2}"/>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2D084426-A209-DFCB-0F86-4AAF2942334E}"/>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804568" y="-1934497"/>
            <a:ext cx="615553" cy="4296560"/>
          </a:xfrm>
          <a:prstGeom prst="rect">
            <a:avLst/>
          </a:prstGeom>
          <a:noFill/>
        </p:spPr>
        <p:txBody>
          <a:bodyPr vert="vert270" wrap="square" rtlCol="0">
            <a:spAutoFit/>
          </a:bodyPr>
          <a:lstStyle/>
          <a:p>
            <a:pPr algn="ctr"/>
            <a:r>
              <a:rPr lang="en-GB" sz="2800" b="1" i="0">
                <a:effectLst/>
                <a:latin typeface="Candara" panose="020E0502030303020204" pitchFamily="34" charset="0"/>
              </a:rPr>
              <a:t>Profit &amp; Loss Overview</a:t>
            </a:r>
            <a:endParaRPr lang="en-GB" sz="2800">
              <a:latin typeface="Candara" panose="020E0502030303020204" pitchFamily="34" charset="0"/>
            </a:endParaRPr>
          </a:p>
        </p:txBody>
      </p:sp>
      <p:pic>
        <p:nvPicPr>
          <p:cNvPr id="48" name="Picture 47">
            <a:extLst>
              <a:ext uri="{FF2B5EF4-FFF2-40B4-BE49-F238E27FC236}">
                <a16:creationId xmlns:a16="http://schemas.microsoft.com/office/drawing/2014/main" id="{604C638F-CBBE-EA19-730C-0CBFDEE18D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6910" y="681742"/>
            <a:ext cx="9474582" cy="5863513"/>
          </a:xfrm>
          <a:prstGeom prst="rect">
            <a:avLst/>
          </a:prstGeom>
          <a:ln w="38100" cap="sq">
            <a:solidFill>
              <a:srgbClr val="262626"/>
            </a:solidFill>
            <a:miter lim="800000"/>
          </a:ln>
          <a:effectLst>
            <a:outerShdw blurRad="57150" dist="50800" dir="2700000" algn="tl" rotWithShape="0">
              <a:srgbClr val="000000">
                <a:alpha val="40000"/>
              </a:srgbClr>
            </a:outerShdw>
          </a:effectLst>
        </p:spPr>
      </p:pic>
      <p:grpSp>
        <p:nvGrpSpPr>
          <p:cNvPr id="11" name="Group 10">
            <a:extLst>
              <a:ext uri="{FF2B5EF4-FFF2-40B4-BE49-F238E27FC236}">
                <a16:creationId xmlns:a16="http://schemas.microsoft.com/office/drawing/2014/main" id="{AEC329BF-8189-096B-BE65-95B917D7C524}"/>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39610983-2C43-FFE2-27E1-EFE433404C13}"/>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54E2E8BA-E806-7A2B-4E55-F8A8276F1942}"/>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7F95E161-F1EA-901D-E238-66648AF87BB4}"/>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7E16F1D3-90F8-C4D1-E8BA-B1828ACA42B9}"/>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6E9C384A-8578-B2EE-C181-E6D4BE49FA6D}"/>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F6BA0754-8D9D-C03B-AAB5-ED1B254829CE}"/>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34" name="Group 33">
            <a:extLst>
              <a:ext uri="{FF2B5EF4-FFF2-40B4-BE49-F238E27FC236}">
                <a16:creationId xmlns:a16="http://schemas.microsoft.com/office/drawing/2014/main" id="{6E8F1EB4-9F5A-E6CF-41B5-A88964C6EBA8}"/>
              </a:ext>
            </a:extLst>
          </p:cNvPr>
          <p:cNvGrpSpPr/>
          <p:nvPr/>
        </p:nvGrpSpPr>
        <p:grpSpPr>
          <a:xfrm>
            <a:off x="-1888472" y="-1565938"/>
            <a:ext cx="3309537" cy="2633579"/>
            <a:chOff x="-1888472" y="-1565938"/>
            <a:chExt cx="3309537" cy="2633579"/>
          </a:xfrm>
        </p:grpSpPr>
        <p:grpSp>
          <p:nvGrpSpPr>
            <p:cNvPr id="36" name="Group 35">
              <a:extLst>
                <a:ext uri="{FF2B5EF4-FFF2-40B4-BE49-F238E27FC236}">
                  <a16:creationId xmlns:a16="http://schemas.microsoft.com/office/drawing/2014/main" id="{788EEFC9-81FB-2C88-FE0D-B95712CA8188}"/>
                </a:ext>
              </a:extLst>
            </p:cNvPr>
            <p:cNvGrpSpPr/>
            <p:nvPr/>
          </p:nvGrpSpPr>
          <p:grpSpPr>
            <a:xfrm rot="1635564">
              <a:off x="-1888472" y="-1565938"/>
              <a:ext cx="3309537" cy="2633579"/>
              <a:chOff x="-1332637" y="-535278"/>
              <a:chExt cx="3309537" cy="2633579"/>
            </a:xfrm>
          </p:grpSpPr>
          <p:sp>
            <p:nvSpPr>
              <p:cNvPr id="40" name="Freeform: Shape 39">
                <a:extLst>
                  <a:ext uri="{FF2B5EF4-FFF2-40B4-BE49-F238E27FC236}">
                    <a16:creationId xmlns:a16="http://schemas.microsoft.com/office/drawing/2014/main" id="{6C72181B-46F8-C0F6-6B29-7D0E8CA66550}"/>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1" name="Freeform: Shape 40">
                <a:extLst>
                  <a:ext uri="{FF2B5EF4-FFF2-40B4-BE49-F238E27FC236}">
                    <a16:creationId xmlns:a16="http://schemas.microsoft.com/office/drawing/2014/main" id="{06FF76E9-C31D-D5C1-CA55-85D71D5E8986}"/>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2" name="Freeform: Shape 41">
                <a:extLst>
                  <a:ext uri="{FF2B5EF4-FFF2-40B4-BE49-F238E27FC236}">
                    <a16:creationId xmlns:a16="http://schemas.microsoft.com/office/drawing/2014/main" id="{ED98E717-B3D9-3E07-50C8-DFA749D7AA0E}"/>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04E70129-7F24-DF3B-CBC4-F3225A263F8E}"/>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956C5D08-C410-A8E5-E2B0-DBFEC88F1356}"/>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A9188487-7DF6-B16B-E45E-82D21E2C9D29}"/>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37" name="Picture 36" descr="A black flame with a blue background&#10;&#10;Description automatically generated">
              <a:extLst>
                <a:ext uri="{FF2B5EF4-FFF2-40B4-BE49-F238E27FC236}">
                  <a16:creationId xmlns:a16="http://schemas.microsoft.com/office/drawing/2014/main" id="{B703DF9B-4019-F700-168B-1B00E28584A7}"/>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Tree>
    <p:extLst>
      <p:ext uri="{BB962C8B-B14F-4D97-AF65-F5344CB8AC3E}">
        <p14:creationId xmlns:p14="http://schemas.microsoft.com/office/powerpoint/2010/main" val="79552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5C13EE0-C704-D2D6-C2AA-697109553530}"/>
              </a:ext>
            </a:extLst>
          </p:cNvPr>
          <p:cNvSpPr/>
          <p:nvPr/>
        </p:nvSpPr>
        <p:spPr>
          <a:xfrm>
            <a:off x="761764" y="-198513"/>
            <a:ext cx="406425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6918E9D7-2A77-9A7F-4465-3DA61B44665C}"/>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3AFEC57A-0AB2-0073-0593-20C44CB5B0B5}"/>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6AE8681F-4F2E-42F8-813B-E21E3918C51C}"/>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DBCBA152-0E2F-A808-C2B7-6B6192240C9C}"/>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2FFDA08F-7F4D-9AA3-C429-F47B77FDE3B7}"/>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88E08297-4400-C7C6-7DC4-67B314C9BA32}"/>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BD1C3A8-B7BB-10C5-D7BE-ABFC9D5E5970}"/>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597150" y="-1808683"/>
            <a:ext cx="615553" cy="4064255"/>
          </a:xfrm>
          <a:prstGeom prst="rect">
            <a:avLst/>
          </a:prstGeom>
          <a:noFill/>
        </p:spPr>
        <p:txBody>
          <a:bodyPr vert="vert270" wrap="square" rtlCol="0">
            <a:spAutoFit/>
          </a:bodyPr>
          <a:lstStyle/>
          <a:p>
            <a:pPr algn="ctr"/>
            <a:r>
              <a:rPr lang="en-GB" sz="2800" b="1" i="0">
                <a:effectLst/>
                <a:latin typeface="Candara" panose="020E0502030303020204" pitchFamily="34" charset="0"/>
              </a:rPr>
              <a:t>Break-Even Analysis</a:t>
            </a:r>
            <a:endParaRPr lang="en-GB" sz="2800">
              <a:latin typeface="Candara" panose="020E0502030303020204" pitchFamily="34" charset="0"/>
            </a:endParaRPr>
          </a:p>
        </p:txBody>
      </p:sp>
      <p:grpSp>
        <p:nvGrpSpPr>
          <p:cNvPr id="37" name="Group 36">
            <a:extLst>
              <a:ext uri="{FF2B5EF4-FFF2-40B4-BE49-F238E27FC236}">
                <a16:creationId xmlns:a16="http://schemas.microsoft.com/office/drawing/2014/main" id="{E8C3DF2E-36E3-40C1-D30D-A004D894CEBA}"/>
              </a:ext>
            </a:extLst>
          </p:cNvPr>
          <p:cNvGrpSpPr/>
          <p:nvPr/>
        </p:nvGrpSpPr>
        <p:grpSpPr>
          <a:xfrm>
            <a:off x="-1888472" y="-1565938"/>
            <a:ext cx="3309537" cy="2633579"/>
            <a:chOff x="-1888472" y="-1565938"/>
            <a:chExt cx="3309537" cy="2633579"/>
          </a:xfrm>
        </p:grpSpPr>
        <p:grpSp>
          <p:nvGrpSpPr>
            <p:cNvPr id="40" name="Group 39">
              <a:extLst>
                <a:ext uri="{FF2B5EF4-FFF2-40B4-BE49-F238E27FC236}">
                  <a16:creationId xmlns:a16="http://schemas.microsoft.com/office/drawing/2014/main" id="{0DD91802-8121-3DB7-BBDA-40CD8FF77990}"/>
                </a:ext>
              </a:extLst>
            </p:cNvPr>
            <p:cNvGrpSpPr/>
            <p:nvPr/>
          </p:nvGrpSpPr>
          <p:grpSpPr>
            <a:xfrm rot="1635564">
              <a:off x="-1888472" y="-1565938"/>
              <a:ext cx="3309537" cy="2633579"/>
              <a:chOff x="-1332637" y="-535278"/>
              <a:chExt cx="3309537" cy="2633579"/>
            </a:xfrm>
          </p:grpSpPr>
          <p:sp>
            <p:nvSpPr>
              <p:cNvPr id="42" name="Freeform: Shape 41">
                <a:extLst>
                  <a:ext uri="{FF2B5EF4-FFF2-40B4-BE49-F238E27FC236}">
                    <a16:creationId xmlns:a16="http://schemas.microsoft.com/office/drawing/2014/main" id="{9211116B-4C6B-A378-6F97-EB9FAE631190}"/>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7C5BDBEA-6CCA-515D-8954-A016B383DDAC}"/>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F744BEDC-6F86-A60D-FD39-05A4C1A566EF}"/>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1BB5DD4C-E23D-7BB3-FD7B-5BF4FDB6EB8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6" name="Freeform: Shape 45">
                <a:extLst>
                  <a:ext uri="{FF2B5EF4-FFF2-40B4-BE49-F238E27FC236}">
                    <a16:creationId xmlns:a16="http://schemas.microsoft.com/office/drawing/2014/main" id="{28156ACC-92E1-D780-3F2E-3D028581A943}"/>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7" name="Freeform: Shape 46">
                <a:extLst>
                  <a:ext uri="{FF2B5EF4-FFF2-40B4-BE49-F238E27FC236}">
                    <a16:creationId xmlns:a16="http://schemas.microsoft.com/office/drawing/2014/main" id="{60227E60-5EA7-1114-B2CD-C9500E9DFEEA}"/>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41" name="Picture 40" descr="A black flame with a blue background&#10;&#10;Description automatically generated">
              <a:extLst>
                <a:ext uri="{FF2B5EF4-FFF2-40B4-BE49-F238E27FC236}">
                  <a16:creationId xmlns:a16="http://schemas.microsoft.com/office/drawing/2014/main" id="{E75EB7A0-9430-43FB-34E3-BCCEF59BD9FC}"/>
                </a:ext>
              </a:extLst>
            </p:cNvPr>
            <p:cNvPicPr>
              <a:picLocks noChangeAspect="1"/>
            </p:cNvPicPr>
            <p:nvPr/>
          </p:nvPicPr>
          <p:blipFill rotWithShape="1">
            <a:blip r:embed="rId3">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48" name="TextBox 47">
            <a:extLst>
              <a:ext uri="{FF2B5EF4-FFF2-40B4-BE49-F238E27FC236}">
                <a16:creationId xmlns:a16="http://schemas.microsoft.com/office/drawing/2014/main" id="{8D9595DB-0547-6D1A-3A92-D277DC44BE6F}"/>
              </a:ext>
            </a:extLst>
          </p:cNvPr>
          <p:cNvSpPr txBox="1"/>
          <p:nvPr/>
        </p:nvSpPr>
        <p:spPr>
          <a:xfrm rot="5400000">
            <a:off x="4261128" y="-2424760"/>
            <a:ext cx="553998" cy="6840628"/>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Strategic Milestone: Achieving Break-Even</a:t>
            </a:r>
            <a:endParaRPr lang="en-GB" sz="2400" i="1">
              <a:latin typeface="Candara" panose="020E0502030303020204" pitchFamily="34" charset="0"/>
            </a:endParaRPr>
          </a:p>
        </p:txBody>
      </p:sp>
      <p:pic>
        <p:nvPicPr>
          <p:cNvPr id="1026" name="Picture 2">
            <a:extLst>
              <a:ext uri="{FF2B5EF4-FFF2-40B4-BE49-F238E27FC236}">
                <a16:creationId xmlns:a16="http://schemas.microsoft.com/office/drawing/2014/main" id="{76D356E5-C2ED-AF3C-0549-DEC4E4283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1951" y="1310230"/>
            <a:ext cx="8204297" cy="5261958"/>
          </a:xfrm>
          <a:prstGeom prst="rect">
            <a:avLst/>
          </a:prstGeom>
          <a:ln w="38100" cap="sq">
            <a:solidFill>
              <a:srgbClr val="262626"/>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12CF0C36-0DD9-B909-C6C0-E9076EFAAA98}"/>
              </a:ext>
            </a:extLst>
          </p:cNvPr>
          <p:cNvSpPr txBox="1"/>
          <p:nvPr/>
        </p:nvSpPr>
        <p:spPr>
          <a:xfrm>
            <a:off x="8962715" y="1427482"/>
            <a:ext cx="2985163" cy="1508105"/>
          </a:xfrm>
          <a:prstGeom prst="rect">
            <a:avLst/>
          </a:prstGeom>
          <a:noFill/>
        </p:spPr>
        <p:txBody>
          <a:bodyPr wrap="square" rtlCol="0">
            <a:spAutoFit/>
          </a:bodyPr>
          <a:lstStyle/>
          <a:p>
            <a:r>
              <a:rPr lang="en-US" sz="1800" b="1" i="0" u="none" strike="noStrike" dirty="0">
                <a:solidFill>
                  <a:srgbClr val="C33C54"/>
                </a:solidFill>
                <a:effectLst/>
                <a:latin typeface="Candara" panose="020E0502030303020204" pitchFamily="34" charset="0"/>
              </a:rPr>
              <a:t>Break - Even </a:t>
            </a:r>
            <a:r>
              <a:rPr lang="en-US" sz="1800" b="1" i="0" u="none" strike="noStrike" dirty="0">
                <a:solidFill>
                  <a:srgbClr val="000000"/>
                </a:solidFill>
                <a:effectLst/>
                <a:latin typeface="Candara" panose="020E0502030303020204" pitchFamily="34" charset="0"/>
              </a:rPr>
              <a:t>is achieved when our user count reaches approximately:</a:t>
            </a:r>
          </a:p>
          <a:p>
            <a:endParaRPr lang="en-US" b="1" dirty="0">
              <a:solidFill>
                <a:srgbClr val="000000"/>
              </a:solidFill>
              <a:latin typeface="Candara" panose="020E0502030303020204" pitchFamily="34" charset="0"/>
            </a:endParaRPr>
          </a:p>
          <a:p>
            <a:r>
              <a:rPr lang="en-US" sz="1800" b="1" i="0" u="none" strike="noStrike" dirty="0">
                <a:solidFill>
                  <a:srgbClr val="000000"/>
                </a:solidFill>
                <a:effectLst/>
                <a:latin typeface="Candara" panose="020E0502030303020204" pitchFamily="34" charset="0"/>
              </a:rPr>
              <a:t>	</a:t>
            </a:r>
            <a:r>
              <a:rPr lang="en-US" sz="1800" b="1" i="0" u="none" strike="noStrike" dirty="0">
                <a:solidFill>
                  <a:srgbClr val="C33C54"/>
                </a:solidFill>
                <a:effectLst/>
                <a:latin typeface="Candara" panose="020E0502030303020204" pitchFamily="34" charset="0"/>
              </a:rPr>
              <a:t>   </a:t>
            </a:r>
            <a:r>
              <a:rPr lang="en-US" sz="2000" b="1" i="0" u="none" strike="noStrike" dirty="0">
                <a:solidFill>
                  <a:srgbClr val="C33C54"/>
                </a:solidFill>
                <a:effectLst/>
                <a:latin typeface="Candara" panose="020E0502030303020204" pitchFamily="34" charset="0"/>
              </a:rPr>
              <a:t>186 000 users</a:t>
            </a:r>
            <a:endParaRPr lang="en-GB" b="1" dirty="0">
              <a:solidFill>
                <a:srgbClr val="C33C54"/>
              </a:solidFill>
            </a:endParaRPr>
          </a:p>
        </p:txBody>
      </p:sp>
      <p:grpSp>
        <p:nvGrpSpPr>
          <p:cNvPr id="11" name="Group 10">
            <a:extLst>
              <a:ext uri="{FF2B5EF4-FFF2-40B4-BE49-F238E27FC236}">
                <a16:creationId xmlns:a16="http://schemas.microsoft.com/office/drawing/2014/main" id="{94E8DAE1-7862-9DA1-F383-8786CA434B57}"/>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DFFC3D92-C9EB-CEBA-8CC4-35EF9FB63C0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F7E1B793-5B8E-9578-307C-1F3714346055}"/>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52003D1B-EF62-371B-9282-A5A71054513A}"/>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559487AD-E26B-9F4A-487D-BE429519735F}"/>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3C9B360B-3935-DD83-B64E-FA10369BEB6D}"/>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0828059F-DF7C-9B6E-D734-AA61763073B9}"/>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Tree>
    <p:extLst>
      <p:ext uri="{BB962C8B-B14F-4D97-AF65-F5344CB8AC3E}">
        <p14:creationId xmlns:p14="http://schemas.microsoft.com/office/powerpoint/2010/main" val="289772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7" name="Picture 16" descr="A graph with numbers and lines&#10;&#10;Description automatically generated">
            <a:extLst>
              <a:ext uri="{FF2B5EF4-FFF2-40B4-BE49-F238E27FC236}">
                <a16:creationId xmlns:a16="http://schemas.microsoft.com/office/drawing/2014/main" id="{C07A4E6A-4BDA-9B38-1E0F-2E6050D56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507" y="1350514"/>
            <a:ext cx="7577664" cy="4685656"/>
          </a:xfrm>
          <a:prstGeom prst="rect">
            <a:avLst/>
          </a:prstGeom>
          <a:ln w="38100" cap="sq">
            <a:solidFill>
              <a:srgbClr val="262626"/>
            </a:solidFill>
            <a:miter lim="800000"/>
          </a:ln>
          <a:effectLst>
            <a:outerShdw blurRad="57150" dist="50800" dir="2700000" algn="tl" rotWithShape="0">
              <a:srgbClr val="000000">
                <a:alpha val="40000"/>
              </a:srgbClr>
            </a:outerShdw>
          </a:effectLst>
        </p:spPr>
      </p:pic>
      <p:sp>
        <p:nvSpPr>
          <p:cNvPr id="3" name="Freeform: Shape 2">
            <a:extLst>
              <a:ext uri="{FF2B5EF4-FFF2-40B4-BE49-F238E27FC236}">
                <a16:creationId xmlns:a16="http://schemas.microsoft.com/office/drawing/2014/main" id="{95C13EE0-C704-D2D6-C2AA-697109553530}"/>
              </a:ext>
            </a:extLst>
          </p:cNvPr>
          <p:cNvSpPr/>
          <p:nvPr/>
        </p:nvSpPr>
        <p:spPr>
          <a:xfrm>
            <a:off x="761764" y="-198513"/>
            <a:ext cx="3166770"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6918E9D7-2A77-9A7F-4465-3DA61B44665C}"/>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3AFEC57A-0AB2-0073-0593-20C44CB5B0B5}"/>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6AE8681F-4F2E-42F8-813B-E21E3918C51C}"/>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DBCBA152-0E2F-A808-C2B7-6B6192240C9C}"/>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2FFDA08F-7F4D-9AA3-C429-F47B77FDE3B7}"/>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88E08297-4400-C7C6-7DC4-67B314C9BA32}"/>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BD1C3A8-B7BB-10C5-D7BE-ABFC9D5E5970}"/>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94E8DAE1-7862-9DA1-F383-8786CA434B57}"/>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DFFC3D92-C9EB-CEBA-8CC4-35EF9FB63C0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F7E1B793-5B8E-9578-307C-1F3714346055}"/>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52003D1B-EF62-371B-9282-A5A71054513A}"/>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559487AD-E26B-9F4A-487D-BE429519735F}"/>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3C9B360B-3935-DD83-B64E-FA10369BEB6D}"/>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0828059F-DF7C-9B6E-D734-AA61763073B9}"/>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2" name="TextBox 1">
            <a:extLst>
              <a:ext uri="{FF2B5EF4-FFF2-40B4-BE49-F238E27FC236}">
                <a16:creationId xmlns:a16="http://schemas.microsoft.com/office/drawing/2014/main" id="{411755BF-039F-AC7B-05EA-1F6AFAFB1E84}"/>
              </a:ext>
            </a:extLst>
          </p:cNvPr>
          <p:cNvSpPr txBox="1"/>
          <p:nvPr/>
        </p:nvSpPr>
        <p:spPr>
          <a:xfrm rot="5400000">
            <a:off x="5819000" y="-2687095"/>
            <a:ext cx="553998" cy="6840628"/>
          </a:xfrm>
          <a:prstGeom prst="rect">
            <a:avLst/>
          </a:prstGeom>
          <a:noFill/>
        </p:spPr>
        <p:txBody>
          <a:bodyPr vert="vert270" wrap="square" rtlCol="0">
            <a:spAutoFit/>
          </a:bodyPr>
          <a:lstStyle/>
          <a:p>
            <a:pPr algn="ctr"/>
            <a:r>
              <a:rPr lang="en-GB" sz="2400" b="1" i="0">
                <a:effectLst/>
                <a:latin typeface="Candara" panose="020E0502030303020204" pitchFamily="34" charset="0"/>
              </a:rPr>
              <a:t> </a:t>
            </a:r>
            <a:r>
              <a:rPr lang="en-US" sz="2400" b="1" i="1">
                <a:effectLst/>
                <a:latin typeface="Candara" panose="020E0502030303020204" pitchFamily="34" charset="0"/>
              </a:rPr>
              <a:t>Tomorrow's Wellness, Today's Vision</a:t>
            </a:r>
            <a:endParaRPr lang="en-GB" sz="2400" i="1">
              <a:latin typeface="Candara" panose="020E0502030303020204" pitchFamily="34" charset="0"/>
            </a:endParaRPr>
          </a:p>
        </p:txBody>
      </p:sp>
      <p:sp>
        <p:nvSpPr>
          <p:cNvPr id="39" name="TextBox 38">
            <a:extLst>
              <a:ext uri="{FF2B5EF4-FFF2-40B4-BE49-F238E27FC236}">
                <a16:creationId xmlns:a16="http://schemas.microsoft.com/office/drawing/2014/main" id="{C12FE9BF-36CF-E9FC-E031-5184FF9AB8B6}"/>
              </a:ext>
            </a:extLst>
          </p:cNvPr>
          <p:cNvSpPr txBox="1"/>
          <p:nvPr/>
        </p:nvSpPr>
        <p:spPr>
          <a:xfrm rot="5400000">
            <a:off x="2182618" y="-2299446"/>
            <a:ext cx="615553" cy="5036160"/>
          </a:xfrm>
          <a:prstGeom prst="rect">
            <a:avLst/>
          </a:prstGeom>
          <a:noFill/>
        </p:spPr>
        <p:txBody>
          <a:bodyPr vert="vert270" wrap="square" rtlCol="0">
            <a:spAutoFit/>
          </a:bodyPr>
          <a:lstStyle/>
          <a:p>
            <a:pPr algn="ctr"/>
            <a:r>
              <a:rPr lang="en-GB" sz="2800" b="1" i="0">
                <a:effectLst/>
                <a:latin typeface="Candara" panose="020E0502030303020204" pitchFamily="34" charset="0"/>
              </a:rPr>
              <a:t>Future Vision</a:t>
            </a:r>
            <a:endParaRPr lang="en-GB" sz="2800">
              <a:latin typeface="Candara" panose="020E0502030303020204" pitchFamily="34" charset="0"/>
            </a:endParaRPr>
          </a:p>
        </p:txBody>
      </p:sp>
      <p:grpSp>
        <p:nvGrpSpPr>
          <p:cNvPr id="37" name="Group 36">
            <a:extLst>
              <a:ext uri="{FF2B5EF4-FFF2-40B4-BE49-F238E27FC236}">
                <a16:creationId xmlns:a16="http://schemas.microsoft.com/office/drawing/2014/main" id="{E8C3DF2E-36E3-40C1-D30D-A004D894CEBA}"/>
              </a:ext>
            </a:extLst>
          </p:cNvPr>
          <p:cNvGrpSpPr/>
          <p:nvPr/>
        </p:nvGrpSpPr>
        <p:grpSpPr>
          <a:xfrm>
            <a:off x="-1888472" y="-1565938"/>
            <a:ext cx="3309537" cy="2633579"/>
            <a:chOff x="-1888472" y="-1565938"/>
            <a:chExt cx="3309537" cy="2633579"/>
          </a:xfrm>
        </p:grpSpPr>
        <p:grpSp>
          <p:nvGrpSpPr>
            <p:cNvPr id="40" name="Group 39">
              <a:extLst>
                <a:ext uri="{FF2B5EF4-FFF2-40B4-BE49-F238E27FC236}">
                  <a16:creationId xmlns:a16="http://schemas.microsoft.com/office/drawing/2014/main" id="{0DD91802-8121-3DB7-BBDA-40CD8FF77990}"/>
                </a:ext>
              </a:extLst>
            </p:cNvPr>
            <p:cNvGrpSpPr/>
            <p:nvPr/>
          </p:nvGrpSpPr>
          <p:grpSpPr>
            <a:xfrm rot="1635564">
              <a:off x="-1888472" y="-1565938"/>
              <a:ext cx="3309537" cy="2633579"/>
              <a:chOff x="-1332637" y="-535278"/>
              <a:chExt cx="3309537" cy="2633579"/>
            </a:xfrm>
          </p:grpSpPr>
          <p:sp>
            <p:nvSpPr>
              <p:cNvPr id="42" name="Freeform: Shape 41">
                <a:extLst>
                  <a:ext uri="{FF2B5EF4-FFF2-40B4-BE49-F238E27FC236}">
                    <a16:creationId xmlns:a16="http://schemas.microsoft.com/office/drawing/2014/main" id="{9211116B-4C6B-A378-6F97-EB9FAE631190}"/>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7C5BDBEA-6CCA-515D-8954-A016B383DDAC}"/>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F744BEDC-6F86-A60D-FD39-05A4C1A566EF}"/>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1BB5DD4C-E23D-7BB3-FD7B-5BF4FDB6EB8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6" name="Freeform: Shape 45">
                <a:extLst>
                  <a:ext uri="{FF2B5EF4-FFF2-40B4-BE49-F238E27FC236}">
                    <a16:creationId xmlns:a16="http://schemas.microsoft.com/office/drawing/2014/main" id="{28156ACC-92E1-D780-3F2E-3D028581A943}"/>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7" name="Freeform: Shape 46">
                <a:extLst>
                  <a:ext uri="{FF2B5EF4-FFF2-40B4-BE49-F238E27FC236}">
                    <a16:creationId xmlns:a16="http://schemas.microsoft.com/office/drawing/2014/main" id="{60227E60-5EA7-1114-B2CD-C9500E9DFEEA}"/>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41" name="Picture 40" descr="A black flame with a blue background&#10;&#10;Description automatically generated">
              <a:extLst>
                <a:ext uri="{FF2B5EF4-FFF2-40B4-BE49-F238E27FC236}">
                  <a16:creationId xmlns:a16="http://schemas.microsoft.com/office/drawing/2014/main" id="{E75EB7A0-9430-43FB-34E3-BCCEF59BD9FC}"/>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pic>
        <p:nvPicPr>
          <p:cNvPr id="19" name="Picture 18" descr="A city with many planets in the background&#10;&#10;Description automatically generated">
            <a:extLst>
              <a:ext uri="{FF2B5EF4-FFF2-40B4-BE49-F238E27FC236}">
                <a16:creationId xmlns:a16="http://schemas.microsoft.com/office/drawing/2014/main" id="{3D2382C0-D4D5-8E28-730A-53CF2F4A3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249" y="2036208"/>
            <a:ext cx="3370375" cy="3370375"/>
          </a:xfrm>
          <a:prstGeom prst="rect">
            <a:avLst/>
          </a:prstGeom>
          <a:ln w="38100">
            <a:solidFill>
              <a:srgbClr val="262626"/>
            </a:solidFill>
          </a:ln>
        </p:spPr>
      </p:pic>
    </p:spTree>
    <p:extLst>
      <p:ext uri="{BB962C8B-B14F-4D97-AF65-F5344CB8AC3E}">
        <p14:creationId xmlns:p14="http://schemas.microsoft.com/office/powerpoint/2010/main" val="123520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026" name="Picture 2" descr="A diagram with colorful circles and text&#10;&#10;Description automatically generated">
            <a:extLst>
              <a:ext uri="{FF2B5EF4-FFF2-40B4-BE49-F238E27FC236}">
                <a16:creationId xmlns:a16="http://schemas.microsoft.com/office/drawing/2014/main" id="{65BA47CE-10D8-9B17-7975-6F90102C8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460" y="1291080"/>
            <a:ext cx="8939080" cy="5029036"/>
          </a:xfrm>
          <a:prstGeom prst="rect">
            <a:avLst/>
          </a:prstGeom>
          <a:noFill/>
          <a:ln w="38100">
            <a:solidFill>
              <a:srgbClr val="262626"/>
            </a:solidFill>
          </a:ln>
          <a:extLst>
            <a:ext uri="{909E8E84-426E-40DD-AFC4-6F175D3DCCD1}">
              <a14:hiddenFill xmlns:a14="http://schemas.microsoft.com/office/drawing/2010/main">
                <a:solidFill>
                  <a:srgbClr val="FFFFFF"/>
                </a:solidFill>
              </a14:hiddenFill>
            </a:ext>
          </a:extLst>
        </p:spPr>
      </p:pic>
      <p:sp>
        <p:nvSpPr>
          <p:cNvPr id="3" name="Freeform: Shape 2">
            <a:extLst>
              <a:ext uri="{FF2B5EF4-FFF2-40B4-BE49-F238E27FC236}">
                <a16:creationId xmlns:a16="http://schemas.microsoft.com/office/drawing/2014/main" id="{95C13EE0-C704-D2D6-C2AA-697109553530}"/>
              </a:ext>
            </a:extLst>
          </p:cNvPr>
          <p:cNvSpPr/>
          <p:nvPr/>
        </p:nvSpPr>
        <p:spPr>
          <a:xfrm>
            <a:off x="761764" y="-198513"/>
            <a:ext cx="3166770"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6918E9D7-2A77-9A7F-4465-3DA61B44665C}"/>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3AFEC57A-0AB2-0073-0593-20C44CB5B0B5}"/>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6AE8681F-4F2E-42F8-813B-E21E3918C51C}"/>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DBCBA152-0E2F-A808-C2B7-6B6192240C9C}"/>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2FFDA08F-7F4D-9AA3-C429-F47B77FDE3B7}"/>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88E08297-4400-C7C6-7DC4-67B314C9BA32}"/>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BD1C3A8-B7BB-10C5-D7BE-ABFC9D5E5970}"/>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94E8DAE1-7862-9DA1-F383-8786CA434B57}"/>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DFFC3D92-C9EB-CEBA-8CC4-35EF9FB63C0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F7E1B793-5B8E-9578-307C-1F3714346055}"/>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52003D1B-EF62-371B-9282-A5A71054513A}"/>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559487AD-E26B-9F4A-487D-BE429519735F}"/>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3C9B360B-3935-DD83-B64E-FA10369BEB6D}"/>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0828059F-DF7C-9B6E-D734-AA61763073B9}"/>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182618" y="-2299446"/>
            <a:ext cx="615553" cy="5036160"/>
          </a:xfrm>
          <a:prstGeom prst="rect">
            <a:avLst/>
          </a:prstGeom>
          <a:noFill/>
        </p:spPr>
        <p:txBody>
          <a:bodyPr vert="vert270" wrap="square" rtlCol="0">
            <a:spAutoFit/>
          </a:bodyPr>
          <a:lstStyle/>
          <a:p>
            <a:pPr algn="ctr"/>
            <a:r>
              <a:rPr lang="en-GB" sz="2800" b="1" i="0">
                <a:effectLst/>
                <a:latin typeface="Candara" panose="020E0502030303020204" pitchFamily="34" charset="0"/>
              </a:rPr>
              <a:t>Risk Analysis</a:t>
            </a:r>
            <a:endParaRPr lang="en-GB" sz="2800">
              <a:latin typeface="Candara" panose="020E0502030303020204" pitchFamily="34" charset="0"/>
            </a:endParaRPr>
          </a:p>
        </p:txBody>
      </p:sp>
      <p:grpSp>
        <p:nvGrpSpPr>
          <p:cNvPr id="37" name="Group 36">
            <a:extLst>
              <a:ext uri="{FF2B5EF4-FFF2-40B4-BE49-F238E27FC236}">
                <a16:creationId xmlns:a16="http://schemas.microsoft.com/office/drawing/2014/main" id="{E8C3DF2E-36E3-40C1-D30D-A004D894CEBA}"/>
              </a:ext>
            </a:extLst>
          </p:cNvPr>
          <p:cNvGrpSpPr/>
          <p:nvPr/>
        </p:nvGrpSpPr>
        <p:grpSpPr>
          <a:xfrm>
            <a:off x="-1888472" y="-1565938"/>
            <a:ext cx="3309537" cy="2633579"/>
            <a:chOff x="-1888472" y="-1565938"/>
            <a:chExt cx="3309537" cy="2633579"/>
          </a:xfrm>
        </p:grpSpPr>
        <p:grpSp>
          <p:nvGrpSpPr>
            <p:cNvPr id="40" name="Group 39">
              <a:extLst>
                <a:ext uri="{FF2B5EF4-FFF2-40B4-BE49-F238E27FC236}">
                  <a16:creationId xmlns:a16="http://schemas.microsoft.com/office/drawing/2014/main" id="{0DD91802-8121-3DB7-BBDA-40CD8FF77990}"/>
                </a:ext>
              </a:extLst>
            </p:cNvPr>
            <p:cNvGrpSpPr/>
            <p:nvPr/>
          </p:nvGrpSpPr>
          <p:grpSpPr>
            <a:xfrm rot="1635564">
              <a:off x="-1888472" y="-1565938"/>
              <a:ext cx="3309537" cy="2633579"/>
              <a:chOff x="-1332637" y="-535278"/>
              <a:chExt cx="3309537" cy="2633579"/>
            </a:xfrm>
          </p:grpSpPr>
          <p:sp>
            <p:nvSpPr>
              <p:cNvPr id="42" name="Freeform: Shape 41">
                <a:extLst>
                  <a:ext uri="{FF2B5EF4-FFF2-40B4-BE49-F238E27FC236}">
                    <a16:creationId xmlns:a16="http://schemas.microsoft.com/office/drawing/2014/main" id="{9211116B-4C6B-A378-6F97-EB9FAE631190}"/>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7C5BDBEA-6CCA-515D-8954-A016B383DDAC}"/>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F744BEDC-6F86-A60D-FD39-05A4C1A566EF}"/>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1BB5DD4C-E23D-7BB3-FD7B-5BF4FDB6EB8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6" name="Freeform: Shape 45">
                <a:extLst>
                  <a:ext uri="{FF2B5EF4-FFF2-40B4-BE49-F238E27FC236}">
                    <a16:creationId xmlns:a16="http://schemas.microsoft.com/office/drawing/2014/main" id="{28156ACC-92E1-D780-3F2E-3D028581A943}"/>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7" name="Freeform: Shape 46">
                <a:extLst>
                  <a:ext uri="{FF2B5EF4-FFF2-40B4-BE49-F238E27FC236}">
                    <a16:creationId xmlns:a16="http://schemas.microsoft.com/office/drawing/2014/main" id="{60227E60-5EA7-1114-B2CD-C9500E9DFEEA}"/>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41" name="Picture 40" descr="A black flame with a blue background&#10;&#10;Description automatically generated">
              <a:extLst>
                <a:ext uri="{FF2B5EF4-FFF2-40B4-BE49-F238E27FC236}">
                  <a16:creationId xmlns:a16="http://schemas.microsoft.com/office/drawing/2014/main" id="{E75EB7A0-9430-43FB-34E3-BCCEF59BD9FC}"/>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411755BF-039F-AC7B-05EA-1F6AFAFB1E84}"/>
              </a:ext>
            </a:extLst>
          </p:cNvPr>
          <p:cNvSpPr txBox="1"/>
          <p:nvPr/>
        </p:nvSpPr>
        <p:spPr>
          <a:xfrm rot="5400000">
            <a:off x="3022639" y="-1225186"/>
            <a:ext cx="553998" cy="4373524"/>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Emergency Response Strategy</a:t>
            </a:r>
            <a:endParaRPr lang="en-GB" sz="2400" i="1">
              <a:latin typeface="Candara" panose="020E0502030303020204" pitchFamily="34" charset="0"/>
            </a:endParaRPr>
          </a:p>
        </p:txBody>
      </p:sp>
    </p:spTree>
    <p:extLst>
      <p:ext uri="{BB962C8B-B14F-4D97-AF65-F5344CB8AC3E}">
        <p14:creationId xmlns:p14="http://schemas.microsoft.com/office/powerpoint/2010/main" val="420280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5C13EE0-C704-D2D6-C2AA-697109553530}"/>
              </a:ext>
            </a:extLst>
          </p:cNvPr>
          <p:cNvSpPr/>
          <p:nvPr/>
        </p:nvSpPr>
        <p:spPr>
          <a:xfrm>
            <a:off x="761764" y="-198513"/>
            <a:ext cx="3166770"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6918E9D7-2A77-9A7F-4465-3DA61B44665C}"/>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3AFEC57A-0AB2-0073-0593-20C44CB5B0B5}"/>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6AE8681F-4F2E-42F8-813B-E21E3918C51C}"/>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DBCBA152-0E2F-A808-C2B7-6B6192240C9C}"/>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2FFDA08F-7F4D-9AA3-C429-F47B77FDE3B7}"/>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88E08297-4400-C7C6-7DC4-67B314C9BA32}"/>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BD1C3A8-B7BB-10C5-D7BE-ABFC9D5E5970}"/>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94E8DAE1-7862-9DA1-F383-8786CA434B57}"/>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DFFC3D92-C9EB-CEBA-8CC4-35EF9FB63C0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F7E1B793-5B8E-9578-307C-1F3714346055}"/>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52003D1B-EF62-371B-9282-A5A71054513A}"/>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559487AD-E26B-9F4A-487D-BE429519735F}"/>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3C9B360B-3935-DD83-B64E-FA10369BEB6D}"/>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0828059F-DF7C-9B6E-D734-AA61763073B9}"/>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182618" y="-2299446"/>
            <a:ext cx="615553" cy="5036160"/>
          </a:xfrm>
          <a:prstGeom prst="rect">
            <a:avLst/>
          </a:prstGeom>
          <a:noFill/>
        </p:spPr>
        <p:txBody>
          <a:bodyPr vert="vert270" wrap="square" rtlCol="0">
            <a:spAutoFit/>
          </a:bodyPr>
          <a:lstStyle/>
          <a:p>
            <a:pPr algn="ctr"/>
            <a:r>
              <a:rPr lang="en-BE" sz="2800" b="1">
                <a:latin typeface="Candara" panose="020E0502030303020204" pitchFamily="34" charset="0"/>
              </a:rPr>
              <a:t>Demo</a:t>
            </a:r>
            <a:endParaRPr lang="en-GB" sz="2800">
              <a:latin typeface="Candara" panose="020E0502030303020204" pitchFamily="34" charset="0"/>
            </a:endParaRPr>
          </a:p>
        </p:txBody>
      </p:sp>
      <p:grpSp>
        <p:nvGrpSpPr>
          <p:cNvPr id="37" name="Group 36">
            <a:extLst>
              <a:ext uri="{FF2B5EF4-FFF2-40B4-BE49-F238E27FC236}">
                <a16:creationId xmlns:a16="http://schemas.microsoft.com/office/drawing/2014/main" id="{E8C3DF2E-36E3-40C1-D30D-A004D894CEBA}"/>
              </a:ext>
            </a:extLst>
          </p:cNvPr>
          <p:cNvGrpSpPr/>
          <p:nvPr/>
        </p:nvGrpSpPr>
        <p:grpSpPr>
          <a:xfrm>
            <a:off x="-1888472" y="-1565938"/>
            <a:ext cx="3309537" cy="2633579"/>
            <a:chOff x="-1888472" y="-1565938"/>
            <a:chExt cx="3309537" cy="2633579"/>
          </a:xfrm>
        </p:grpSpPr>
        <p:grpSp>
          <p:nvGrpSpPr>
            <p:cNvPr id="40" name="Group 39">
              <a:extLst>
                <a:ext uri="{FF2B5EF4-FFF2-40B4-BE49-F238E27FC236}">
                  <a16:creationId xmlns:a16="http://schemas.microsoft.com/office/drawing/2014/main" id="{0DD91802-8121-3DB7-BBDA-40CD8FF77990}"/>
                </a:ext>
              </a:extLst>
            </p:cNvPr>
            <p:cNvGrpSpPr/>
            <p:nvPr/>
          </p:nvGrpSpPr>
          <p:grpSpPr>
            <a:xfrm rot="1635564">
              <a:off x="-1888472" y="-1565938"/>
              <a:ext cx="3309537" cy="2633579"/>
              <a:chOff x="-1332637" y="-535278"/>
              <a:chExt cx="3309537" cy="2633579"/>
            </a:xfrm>
          </p:grpSpPr>
          <p:sp>
            <p:nvSpPr>
              <p:cNvPr id="42" name="Freeform: Shape 41">
                <a:extLst>
                  <a:ext uri="{FF2B5EF4-FFF2-40B4-BE49-F238E27FC236}">
                    <a16:creationId xmlns:a16="http://schemas.microsoft.com/office/drawing/2014/main" id="{9211116B-4C6B-A378-6F97-EB9FAE631190}"/>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7C5BDBEA-6CCA-515D-8954-A016B383DDAC}"/>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F744BEDC-6F86-A60D-FD39-05A4C1A566EF}"/>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1BB5DD4C-E23D-7BB3-FD7B-5BF4FDB6EB8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6" name="Freeform: Shape 45">
                <a:extLst>
                  <a:ext uri="{FF2B5EF4-FFF2-40B4-BE49-F238E27FC236}">
                    <a16:creationId xmlns:a16="http://schemas.microsoft.com/office/drawing/2014/main" id="{28156ACC-92E1-D780-3F2E-3D028581A943}"/>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7" name="Freeform: Shape 46">
                <a:extLst>
                  <a:ext uri="{FF2B5EF4-FFF2-40B4-BE49-F238E27FC236}">
                    <a16:creationId xmlns:a16="http://schemas.microsoft.com/office/drawing/2014/main" id="{60227E60-5EA7-1114-B2CD-C9500E9DFEEA}"/>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41" name="Picture 40" descr="A black flame with a blue background&#10;&#10;Description automatically generated">
              <a:extLst>
                <a:ext uri="{FF2B5EF4-FFF2-40B4-BE49-F238E27FC236}">
                  <a16:creationId xmlns:a16="http://schemas.microsoft.com/office/drawing/2014/main" id="{E75EB7A0-9430-43FB-34E3-BCCEF59BD9FC}"/>
                </a:ext>
              </a:extLst>
            </p:cNvPr>
            <p:cNvPicPr>
              <a:picLocks noChangeAspect="1"/>
            </p:cNvPicPr>
            <p:nvPr/>
          </p:nvPicPr>
          <p:blipFill rotWithShape="1">
            <a:blip r:embed="rId5">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pic>
        <p:nvPicPr>
          <p:cNvPr id="19" name="Video 18" title="Tekenfilmoranje toetsenbord">
            <a:hlinkClick r:id="" action="ppaction://media"/>
            <a:extLst>
              <a:ext uri="{FF2B5EF4-FFF2-40B4-BE49-F238E27FC236}">
                <a16:creationId xmlns:a16="http://schemas.microsoft.com/office/drawing/2014/main" id="{19C3CF52-0C1E-4F21-6720-AD0785FBD3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63091" y="1010864"/>
            <a:ext cx="8392641" cy="4720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 name="Group 1">
            <a:extLst>
              <a:ext uri="{FF2B5EF4-FFF2-40B4-BE49-F238E27FC236}">
                <a16:creationId xmlns:a16="http://schemas.microsoft.com/office/drawing/2014/main" id="{77DFA90E-8E99-FE02-D00B-9A67369724EC}"/>
              </a:ext>
            </a:extLst>
          </p:cNvPr>
          <p:cNvGrpSpPr/>
          <p:nvPr/>
        </p:nvGrpSpPr>
        <p:grpSpPr>
          <a:xfrm rot="9312731" flipV="1">
            <a:off x="-14947947" y="-2393514"/>
            <a:ext cx="18009893" cy="4369284"/>
            <a:chOff x="0" y="0"/>
            <a:chExt cx="12051614" cy="3179030"/>
          </a:xfrm>
        </p:grpSpPr>
        <p:sp>
          <p:nvSpPr>
            <p:cNvPr id="16" name="Freeform: Shape 15">
              <a:extLst>
                <a:ext uri="{FF2B5EF4-FFF2-40B4-BE49-F238E27FC236}">
                  <a16:creationId xmlns:a16="http://schemas.microsoft.com/office/drawing/2014/main" id="{F96DFED5-5F05-C053-3FBE-45CD386D23BB}"/>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Freeform: Shape 16">
              <a:extLst>
                <a:ext uri="{FF2B5EF4-FFF2-40B4-BE49-F238E27FC236}">
                  <a16:creationId xmlns:a16="http://schemas.microsoft.com/office/drawing/2014/main" id="{0DDE41F8-4CA8-7DB3-D0E4-AE6E97CCF1BD}"/>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B69EFE6E-1965-7A0D-471A-5CB24C6934E2}"/>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9F872C6C-B97B-6551-0BF6-B82D98BE9F4B}"/>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B6DEC0AB-5D37-A80D-8416-4478660C56E1}"/>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48C07CE7-1299-1A72-DC77-B62072D406E2}"/>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Tree>
    <p:extLst>
      <p:ext uri="{BB962C8B-B14F-4D97-AF65-F5344CB8AC3E}">
        <p14:creationId xmlns:p14="http://schemas.microsoft.com/office/powerpoint/2010/main" val="204893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5A4E69E-090C-E02D-61A8-2AD6E9FB367A}"/>
              </a:ext>
            </a:extLst>
          </p:cNvPr>
          <p:cNvSpPr/>
          <p:nvPr/>
        </p:nvSpPr>
        <p:spPr>
          <a:xfrm>
            <a:off x="761764" y="-198513"/>
            <a:ext cx="1921642"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EC07B77C-D7AB-2AAC-076B-524944BA40BC}"/>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4D33112D-965E-452B-8D97-20A108DD813E}"/>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3421C50B-E958-087A-3C4D-FE40729F8704}"/>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F59873F1-6F0A-11C3-DED4-FD4B94776AAC}"/>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C0D4AF31-5728-C2E5-39C5-D1C7BC8FF0B4}"/>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3F2A7B20-C763-A437-B3B2-A696C77E4116}"/>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3E34461-24DD-7820-C330-34960D76153C}"/>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575355DE-1DFB-FFF9-C2AF-01ACE0E321F4}"/>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59E6B698-1A57-EA49-80A3-B3813F04EB9F}"/>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DC928713-DCA6-05A4-6AB3-5CDA711CE6C3}"/>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C71BCB36-3FA8-5494-11C9-2449F04C968F}"/>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1143643E-21BA-E6B2-378F-CFDDD9E9111D}"/>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01237052-51E2-290D-9D4E-5A49F28E9EC9}"/>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EE32D38F-EC5E-125C-07CD-26D88ED2F43B}"/>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1590134" y="-654867"/>
            <a:ext cx="615553" cy="1733107"/>
          </a:xfrm>
          <a:prstGeom prst="rect">
            <a:avLst/>
          </a:prstGeom>
          <a:noFill/>
        </p:spPr>
        <p:txBody>
          <a:bodyPr vert="vert270" wrap="square" rtlCol="0">
            <a:spAutoFit/>
          </a:bodyPr>
          <a:lstStyle/>
          <a:p>
            <a:pPr algn="ctr"/>
            <a:r>
              <a:rPr lang="en-GB" sz="2800" b="1" i="0" err="1">
                <a:effectLst/>
                <a:latin typeface="Candara" panose="020E0502030303020204" pitchFamily="34" charset="0"/>
              </a:rPr>
              <a:t>ResQ</a:t>
            </a:r>
            <a:r>
              <a:rPr lang="en-GB" sz="2800" b="1" i="0">
                <a:effectLst/>
                <a:latin typeface="Candara" panose="020E0502030303020204" pitchFamily="34" charset="0"/>
              </a:rPr>
              <a:t> </a:t>
            </a:r>
            <a:endParaRPr lang="en-GB" sz="2800">
              <a:latin typeface="Candara" panose="020E0502030303020204" pitchFamily="34" charset="0"/>
            </a:endParaRPr>
          </a:p>
        </p:txBody>
      </p:sp>
      <p:sp>
        <p:nvSpPr>
          <p:cNvPr id="36" name="TextBox 35">
            <a:extLst>
              <a:ext uri="{FF2B5EF4-FFF2-40B4-BE49-F238E27FC236}">
                <a16:creationId xmlns:a16="http://schemas.microsoft.com/office/drawing/2014/main" id="{A22E6C6B-73A4-06BD-908E-48C9DA591AB4}"/>
              </a:ext>
            </a:extLst>
          </p:cNvPr>
          <p:cNvSpPr txBox="1"/>
          <p:nvPr/>
        </p:nvSpPr>
        <p:spPr>
          <a:xfrm rot="5400000">
            <a:off x="3417457" y="-1694432"/>
            <a:ext cx="553998" cy="6191407"/>
          </a:xfrm>
          <a:prstGeom prst="rect">
            <a:avLst/>
          </a:prstGeom>
          <a:noFill/>
        </p:spPr>
        <p:txBody>
          <a:bodyPr vert="vert270" wrap="square" rtlCol="0">
            <a:spAutoFit/>
          </a:bodyPr>
          <a:lstStyle/>
          <a:p>
            <a:r>
              <a:rPr lang="en-GB" sz="2400" b="1" i="0" dirty="0">
                <a:effectLst/>
                <a:latin typeface="Candara" panose="020E0502030303020204" pitchFamily="34" charset="0"/>
              </a:rPr>
              <a:t> Funding</a:t>
            </a:r>
            <a:endParaRPr lang="en-GB" sz="2400" i="1" dirty="0">
              <a:latin typeface="Candara" panose="020E0502030303020204" pitchFamily="34" charset="0"/>
            </a:endParaRPr>
          </a:p>
        </p:txBody>
      </p:sp>
      <p:grpSp>
        <p:nvGrpSpPr>
          <p:cNvPr id="37" name="Group 36">
            <a:extLst>
              <a:ext uri="{FF2B5EF4-FFF2-40B4-BE49-F238E27FC236}">
                <a16:creationId xmlns:a16="http://schemas.microsoft.com/office/drawing/2014/main" id="{32357FA3-23FA-20E4-CD91-A7BBA54DF9AF}"/>
              </a:ext>
            </a:extLst>
          </p:cNvPr>
          <p:cNvGrpSpPr/>
          <p:nvPr/>
        </p:nvGrpSpPr>
        <p:grpSpPr>
          <a:xfrm>
            <a:off x="-1888472" y="-1565938"/>
            <a:ext cx="3309537" cy="2633579"/>
            <a:chOff x="-1888472" y="-1565938"/>
            <a:chExt cx="3309537" cy="2633579"/>
          </a:xfrm>
        </p:grpSpPr>
        <p:grpSp>
          <p:nvGrpSpPr>
            <p:cNvPr id="40" name="Group 39">
              <a:extLst>
                <a:ext uri="{FF2B5EF4-FFF2-40B4-BE49-F238E27FC236}">
                  <a16:creationId xmlns:a16="http://schemas.microsoft.com/office/drawing/2014/main" id="{BB5FA0A9-CC91-D894-EEFD-545DDC070A64}"/>
                </a:ext>
              </a:extLst>
            </p:cNvPr>
            <p:cNvGrpSpPr/>
            <p:nvPr/>
          </p:nvGrpSpPr>
          <p:grpSpPr>
            <a:xfrm rot="1635564">
              <a:off x="-1888472" y="-1565938"/>
              <a:ext cx="3309537" cy="2633579"/>
              <a:chOff x="-1332637" y="-535278"/>
              <a:chExt cx="3309537" cy="2633579"/>
            </a:xfrm>
          </p:grpSpPr>
          <p:sp>
            <p:nvSpPr>
              <p:cNvPr id="42" name="Freeform: Shape 41">
                <a:extLst>
                  <a:ext uri="{FF2B5EF4-FFF2-40B4-BE49-F238E27FC236}">
                    <a16:creationId xmlns:a16="http://schemas.microsoft.com/office/drawing/2014/main" id="{1C79525C-23AC-C50E-FF5B-3E2C37A93275}"/>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0D54C6A9-5196-82F5-7ABC-1A67DA0D1ED9}"/>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A495211D-81A5-5977-F57F-F055C89EC153}"/>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A98058D4-4BA5-E3D4-3706-7C7D990D3F80}"/>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6" name="Freeform: Shape 45">
                <a:extLst>
                  <a:ext uri="{FF2B5EF4-FFF2-40B4-BE49-F238E27FC236}">
                    <a16:creationId xmlns:a16="http://schemas.microsoft.com/office/drawing/2014/main" id="{2826D443-7349-3877-A085-8944A11D81C6}"/>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7" name="Freeform: Shape 46">
                <a:extLst>
                  <a:ext uri="{FF2B5EF4-FFF2-40B4-BE49-F238E27FC236}">
                    <a16:creationId xmlns:a16="http://schemas.microsoft.com/office/drawing/2014/main" id="{A7151B13-FA3E-5F53-29FB-F3F65FADD521}"/>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41" name="Picture 40" descr="A black flame with a blue background&#10;&#10;Description automatically generated">
              <a:extLst>
                <a:ext uri="{FF2B5EF4-FFF2-40B4-BE49-F238E27FC236}">
                  <a16:creationId xmlns:a16="http://schemas.microsoft.com/office/drawing/2014/main" id="{BB796DA4-0322-5E57-8203-E5124BBCA6B1}"/>
                </a:ext>
              </a:extLst>
            </p:cNvPr>
            <p:cNvPicPr>
              <a:picLocks noChangeAspect="1"/>
            </p:cNvPicPr>
            <p:nvPr/>
          </p:nvPicPr>
          <p:blipFill rotWithShape="1">
            <a:blip r:embed="rId3">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2AA69DD9-66E9-FB88-BB0C-81312824547C}"/>
              </a:ext>
            </a:extLst>
          </p:cNvPr>
          <p:cNvSpPr txBox="1"/>
          <p:nvPr/>
        </p:nvSpPr>
        <p:spPr>
          <a:xfrm rot="5400000">
            <a:off x="6946245" y="-3195155"/>
            <a:ext cx="553998" cy="11001318"/>
          </a:xfrm>
          <a:prstGeom prst="rect">
            <a:avLst/>
          </a:prstGeom>
          <a:noFill/>
        </p:spPr>
        <p:txBody>
          <a:bodyPr vert="vert270" wrap="square" rtlCol="0">
            <a:spAutoFit/>
          </a:bodyPr>
          <a:lstStyle/>
          <a:p>
            <a:r>
              <a:rPr lang="en-GB" sz="2400" b="1" i="0" dirty="0">
                <a:solidFill>
                  <a:srgbClr val="C33C54"/>
                </a:solidFill>
                <a:effectLst/>
                <a:latin typeface="Candara" panose="020E0502030303020204" pitchFamily="34" charset="0"/>
              </a:rPr>
              <a:t>20% </a:t>
            </a:r>
            <a:r>
              <a:rPr lang="en-GB" sz="2400" b="1" i="0" dirty="0">
                <a:effectLst/>
                <a:latin typeface="Candara" panose="020E0502030303020204" pitchFamily="34" charset="0"/>
              </a:rPr>
              <a:t>of 1</a:t>
            </a:r>
            <a:r>
              <a:rPr lang="en-GB" sz="2400" b="1" i="0" baseline="30000" dirty="0">
                <a:effectLst/>
                <a:latin typeface="Candara" panose="020E0502030303020204" pitchFamily="34" charset="0"/>
              </a:rPr>
              <a:t>st</a:t>
            </a:r>
            <a:r>
              <a:rPr lang="en-GB" sz="2400" b="1" i="0" dirty="0">
                <a:effectLst/>
                <a:latin typeface="Candara" panose="020E0502030303020204" pitchFamily="34" charset="0"/>
              </a:rPr>
              <a:t> year’s costs	</a:t>
            </a:r>
            <a:r>
              <a:rPr lang="en-GB" sz="2400" b="1" dirty="0">
                <a:latin typeface="Candara" panose="020E0502030303020204" pitchFamily="34" charset="0"/>
              </a:rPr>
              <a:t>	  </a:t>
            </a:r>
            <a:r>
              <a:rPr lang="en-GB" sz="2400" b="1" i="0" dirty="0">
                <a:effectLst/>
                <a:latin typeface="Candara" panose="020E0502030303020204" pitchFamily="34" charset="0"/>
              </a:rPr>
              <a:t>&lt;=&gt;		</a:t>
            </a:r>
            <a:r>
              <a:rPr lang="en-GB" sz="2400" b="1" i="0" dirty="0">
                <a:solidFill>
                  <a:srgbClr val="C33C54"/>
                </a:solidFill>
                <a:effectLst/>
                <a:latin typeface="Candara" panose="020E0502030303020204" pitchFamily="34" charset="0"/>
              </a:rPr>
              <a:t> 1.500.000 </a:t>
            </a:r>
            <a:r>
              <a:rPr lang="en-GB" sz="2400" b="1" i="0" dirty="0">
                <a:effectLst/>
                <a:latin typeface="Candara" panose="020E0502030303020204" pitchFamily="34" charset="0"/>
              </a:rPr>
              <a:t>Adria Coins</a:t>
            </a:r>
            <a:endParaRPr lang="en-GB" sz="2400" i="1" dirty="0">
              <a:latin typeface="Candara" panose="020E0502030303020204" pitchFamily="34" charset="0"/>
            </a:endParaRPr>
          </a:p>
        </p:txBody>
      </p:sp>
      <p:graphicFrame>
        <p:nvGraphicFramePr>
          <p:cNvPr id="17" name="Table 16">
            <a:extLst>
              <a:ext uri="{FF2B5EF4-FFF2-40B4-BE49-F238E27FC236}">
                <a16:creationId xmlns:a16="http://schemas.microsoft.com/office/drawing/2014/main" id="{C80D5F56-CA4B-0C7F-CDC3-9D0F811DB77F}"/>
              </a:ext>
            </a:extLst>
          </p:cNvPr>
          <p:cNvGraphicFramePr>
            <a:graphicFrameLocks noGrp="1"/>
          </p:cNvGraphicFramePr>
          <p:nvPr/>
        </p:nvGraphicFramePr>
        <p:xfrm>
          <a:off x="1218792" y="3103433"/>
          <a:ext cx="9562863" cy="1007244"/>
        </p:xfrm>
        <a:graphic>
          <a:graphicData uri="http://schemas.openxmlformats.org/drawingml/2006/table">
            <a:tbl>
              <a:tblPr firstRow="1" bandRow="1">
                <a:tableStyleId>{5C22544A-7EE6-4342-B048-85BDC9FD1C3A}</a:tableStyleId>
              </a:tblPr>
              <a:tblGrid>
                <a:gridCol w="3187621">
                  <a:extLst>
                    <a:ext uri="{9D8B030D-6E8A-4147-A177-3AD203B41FA5}">
                      <a16:colId xmlns:a16="http://schemas.microsoft.com/office/drawing/2014/main" val="404210872"/>
                    </a:ext>
                  </a:extLst>
                </a:gridCol>
                <a:gridCol w="3187621">
                  <a:extLst>
                    <a:ext uri="{9D8B030D-6E8A-4147-A177-3AD203B41FA5}">
                      <a16:colId xmlns:a16="http://schemas.microsoft.com/office/drawing/2014/main" val="227197929"/>
                    </a:ext>
                  </a:extLst>
                </a:gridCol>
                <a:gridCol w="3187621">
                  <a:extLst>
                    <a:ext uri="{9D8B030D-6E8A-4147-A177-3AD203B41FA5}">
                      <a16:colId xmlns:a16="http://schemas.microsoft.com/office/drawing/2014/main" val="2815409544"/>
                    </a:ext>
                  </a:extLst>
                </a:gridCol>
              </a:tblGrid>
              <a:tr h="477792">
                <a:tc>
                  <a:txBody>
                    <a:bodyPr/>
                    <a:lstStyle/>
                    <a:p>
                      <a:pPr algn="ctr"/>
                      <a:r>
                        <a:rPr lang="en-US" sz="2000" dirty="0"/>
                        <a:t>Advertisement</a:t>
                      </a:r>
                      <a:endParaRPr lang="en-GB" sz="2000" dirty="0"/>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US" sz="2000" dirty="0" err="1"/>
                        <a:t>AvA</a:t>
                      </a:r>
                      <a:r>
                        <a:rPr lang="en-US" sz="2000" dirty="0"/>
                        <a:t> Development</a:t>
                      </a:r>
                      <a:endParaRPr lang="en-GB" sz="2000" dirty="0"/>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US" sz="2000" dirty="0"/>
                        <a:t>Infrastructure</a:t>
                      </a:r>
                      <a:endParaRPr lang="en-GB" sz="2000" dirty="0"/>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05834785"/>
                  </a:ext>
                </a:extLst>
              </a:tr>
              <a:tr h="5294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i="0" dirty="0">
                          <a:solidFill>
                            <a:srgbClr val="C33C54"/>
                          </a:solidFill>
                          <a:effectLst/>
                          <a:latin typeface="Candara" panose="020E0502030303020204" pitchFamily="34" charset="0"/>
                        </a:rPr>
                        <a:t>250.000</a:t>
                      </a:r>
                      <a:r>
                        <a:rPr lang="en-GB" sz="2000" b="1" i="0" dirty="0">
                          <a:solidFill>
                            <a:schemeClr val="tx1">
                              <a:lumMod val="65000"/>
                              <a:lumOff val="35000"/>
                            </a:schemeClr>
                          </a:solidFill>
                          <a:effectLst/>
                          <a:latin typeface="Candara" panose="020E0502030303020204" pitchFamily="34" charset="0"/>
                        </a:rPr>
                        <a:t> Adria coins</a:t>
                      </a:r>
                      <a:endParaRPr lang="en-GB" sz="2000" i="1" dirty="0">
                        <a:solidFill>
                          <a:schemeClr val="tx1">
                            <a:lumMod val="65000"/>
                            <a:lumOff val="35000"/>
                          </a:schemeClr>
                        </a:solidFill>
                        <a:latin typeface="Candara" panose="020E0502030303020204" pitchFamily="34" charset="0"/>
                      </a:endParaRPr>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i="0" dirty="0">
                          <a:solidFill>
                            <a:srgbClr val="C33C54"/>
                          </a:solidFill>
                          <a:effectLst/>
                          <a:latin typeface="Candara" panose="020E0502030303020204" pitchFamily="34" charset="0"/>
                        </a:rPr>
                        <a:t>750.000</a:t>
                      </a:r>
                      <a:r>
                        <a:rPr lang="en-GB" sz="2000" b="1" i="0" dirty="0">
                          <a:solidFill>
                            <a:schemeClr val="tx1">
                              <a:lumMod val="65000"/>
                              <a:lumOff val="35000"/>
                            </a:schemeClr>
                          </a:solidFill>
                          <a:effectLst/>
                          <a:latin typeface="Candara" panose="020E0502030303020204" pitchFamily="34" charset="0"/>
                        </a:rPr>
                        <a:t> Adria coins</a:t>
                      </a:r>
                      <a:endParaRPr lang="en-GB" sz="2000" i="1" dirty="0">
                        <a:solidFill>
                          <a:schemeClr val="tx1">
                            <a:lumMod val="65000"/>
                            <a:lumOff val="35000"/>
                          </a:schemeClr>
                        </a:solidFill>
                        <a:latin typeface="Candara" panose="020E0502030303020204" pitchFamily="34" charset="0"/>
                      </a:endParaRPr>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i="0" dirty="0">
                          <a:solidFill>
                            <a:srgbClr val="C33C54"/>
                          </a:solidFill>
                          <a:effectLst/>
                          <a:latin typeface="Candara" panose="020E0502030303020204" pitchFamily="34" charset="0"/>
                        </a:rPr>
                        <a:t>500.000</a:t>
                      </a:r>
                      <a:r>
                        <a:rPr lang="en-GB" sz="2000" b="1" i="0" dirty="0">
                          <a:solidFill>
                            <a:schemeClr val="tx1">
                              <a:lumMod val="65000"/>
                              <a:lumOff val="35000"/>
                            </a:schemeClr>
                          </a:solidFill>
                          <a:effectLst/>
                          <a:latin typeface="Candara" panose="020E0502030303020204" pitchFamily="34" charset="0"/>
                        </a:rPr>
                        <a:t> Adria coins</a:t>
                      </a:r>
                      <a:endParaRPr lang="en-GB" sz="2000" i="1" dirty="0">
                        <a:solidFill>
                          <a:schemeClr val="tx1">
                            <a:lumMod val="65000"/>
                            <a:lumOff val="35000"/>
                          </a:schemeClr>
                        </a:solidFill>
                        <a:latin typeface="Candara" panose="020E0502030303020204" pitchFamily="34" charset="0"/>
                      </a:endParaRPr>
                    </a:p>
                  </a:txBody>
                  <a:tcPr marL="101853" marR="101853" marT="50927" marB="509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86197258"/>
                  </a:ext>
                </a:extLst>
              </a:tr>
            </a:tbl>
          </a:graphicData>
        </a:graphic>
      </p:graphicFrame>
      <p:sp>
        <p:nvSpPr>
          <p:cNvPr id="18" name="TextBox 17">
            <a:extLst>
              <a:ext uri="{FF2B5EF4-FFF2-40B4-BE49-F238E27FC236}">
                <a16:creationId xmlns:a16="http://schemas.microsoft.com/office/drawing/2014/main" id="{62C02F40-44AA-C559-06AF-6F35CDD2AA23}"/>
              </a:ext>
            </a:extLst>
          </p:cNvPr>
          <p:cNvSpPr txBox="1"/>
          <p:nvPr/>
        </p:nvSpPr>
        <p:spPr>
          <a:xfrm rot="5400000">
            <a:off x="5723224" y="3465238"/>
            <a:ext cx="553998" cy="3460438"/>
          </a:xfrm>
          <a:prstGeom prst="rect">
            <a:avLst/>
          </a:prstGeom>
          <a:noFill/>
        </p:spPr>
        <p:txBody>
          <a:bodyPr vert="vert270" wrap="square" rtlCol="0">
            <a:spAutoFit/>
          </a:bodyPr>
          <a:lstStyle/>
          <a:p>
            <a:r>
              <a:rPr lang="en-GB" sz="2400" b="1" i="0" dirty="0">
                <a:solidFill>
                  <a:srgbClr val="C33C54"/>
                </a:solidFill>
                <a:effectLst/>
                <a:latin typeface="Candara" panose="020E0502030303020204" pitchFamily="34" charset="0"/>
              </a:rPr>
              <a:t>5 % </a:t>
            </a:r>
            <a:r>
              <a:rPr lang="en-GB" sz="2400" b="1" i="0" dirty="0">
                <a:effectLst/>
                <a:latin typeface="Candara" panose="020E0502030303020204" pitchFamily="34" charset="0"/>
              </a:rPr>
              <a:t>Return on Investment</a:t>
            </a:r>
            <a:endParaRPr lang="en-GB" sz="2400" i="1" dirty="0">
              <a:latin typeface="Candara" panose="020E0502030303020204" pitchFamily="34" charset="0"/>
            </a:endParaRPr>
          </a:p>
        </p:txBody>
      </p:sp>
    </p:spTree>
    <p:extLst>
      <p:ext uri="{BB962C8B-B14F-4D97-AF65-F5344CB8AC3E}">
        <p14:creationId xmlns:p14="http://schemas.microsoft.com/office/powerpoint/2010/main" val="2337473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5C13EE0-C704-D2D6-C2AA-697109553530}"/>
              </a:ext>
            </a:extLst>
          </p:cNvPr>
          <p:cNvSpPr/>
          <p:nvPr/>
        </p:nvSpPr>
        <p:spPr>
          <a:xfrm>
            <a:off x="761764" y="-198513"/>
            <a:ext cx="3166770"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6918E9D7-2A77-9A7F-4465-3DA61B44665C}"/>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3AFEC57A-0AB2-0073-0593-20C44CB5B0B5}"/>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6AE8681F-4F2E-42F8-813B-E21E3918C51C}"/>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DBCBA152-0E2F-A808-C2B7-6B6192240C9C}"/>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2FFDA08F-7F4D-9AA3-C429-F47B77FDE3B7}"/>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88E08297-4400-C7C6-7DC4-67B314C9BA32}"/>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BD1C3A8-B7BB-10C5-D7BE-ABFC9D5E5970}"/>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94E8DAE1-7862-9DA1-F383-8786CA434B57}"/>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DFFC3D92-C9EB-CEBA-8CC4-35EF9FB63C0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F7E1B793-5B8E-9578-307C-1F3714346055}"/>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52003D1B-EF62-371B-9282-A5A71054513A}"/>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559487AD-E26B-9F4A-487D-BE429519735F}"/>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3C9B360B-3935-DD83-B64E-FA10369BEB6D}"/>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0828059F-DF7C-9B6E-D734-AA61763073B9}"/>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182618" y="-2299446"/>
            <a:ext cx="615553" cy="5036160"/>
          </a:xfrm>
          <a:prstGeom prst="rect">
            <a:avLst/>
          </a:prstGeom>
          <a:noFill/>
        </p:spPr>
        <p:txBody>
          <a:bodyPr vert="vert270" wrap="square" rtlCol="0">
            <a:spAutoFit/>
          </a:bodyPr>
          <a:lstStyle/>
          <a:p>
            <a:pPr algn="ctr"/>
            <a:r>
              <a:rPr lang="en-BE" sz="2800" b="1">
                <a:latin typeface="Candara" panose="020E0502030303020204" pitchFamily="34" charset="0"/>
              </a:rPr>
              <a:t>Contact us</a:t>
            </a:r>
            <a:endParaRPr lang="en-GB" sz="2800">
              <a:latin typeface="Candara" panose="020E0502030303020204" pitchFamily="34" charset="0"/>
            </a:endParaRPr>
          </a:p>
        </p:txBody>
      </p:sp>
      <p:grpSp>
        <p:nvGrpSpPr>
          <p:cNvPr id="37" name="Group 36">
            <a:extLst>
              <a:ext uri="{FF2B5EF4-FFF2-40B4-BE49-F238E27FC236}">
                <a16:creationId xmlns:a16="http://schemas.microsoft.com/office/drawing/2014/main" id="{E8C3DF2E-36E3-40C1-D30D-A004D894CEBA}"/>
              </a:ext>
            </a:extLst>
          </p:cNvPr>
          <p:cNvGrpSpPr/>
          <p:nvPr/>
        </p:nvGrpSpPr>
        <p:grpSpPr>
          <a:xfrm>
            <a:off x="-1888472" y="-1565938"/>
            <a:ext cx="3309537" cy="2633579"/>
            <a:chOff x="-1888472" y="-1565938"/>
            <a:chExt cx="3309537" cy="2633579"/>
          </a:xfrm>
        </p:grpSpPr>
        <p:grpSp>
          <p:nvGrpSpPr>
            <p:cNvPr id="40" name="Group 39">
              <a:extLst>
                <a:ext uri="{FF2B5EF4-FFF2-40B4-BE49-F238E27FC236}">
                  <a16:creationId xmlns:a16="http://schemas.microsoft.com/office/drawing/2014/main" id="{0DD91802-8121-3DB7-BBDA-40CD8FF77990}"/>
                </a:ext>
              </a:extLst>
            </p:cNvPr>
            <p:cNvGrpSpPr/>
            <p:nvPr/>
          </p:nvGrpSpPr>
          <p:grpSpPr>
            <a:xfrm rot="1635564">
              <a:off x="-1888472" y="-1565938"/>
              <a:ext cx="3309537" cy="2633579"/>
              <a:chOff x="-1332637" y="-535278"/>
              <a:chExt cx="3309537" cy="2633579"/>
            </a:xfrm>
          </p:grpSpPr>
          <p:sp>
            <p:nvSpPr>
              <p:cNvPr id="42" name="Freeform: Shape 41">
                <a:extLst>
                  <a:ext uri="{FF2B5EF4-FFF2-40B4-BE49-F238E27FC236}">
                    <a16:creationId xmlns:a16="http://schemas.microsoft.com/office/drawing/2014/main" id="{9211116B-4C6B-A378-6F97-EB9FAE631190}"/>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7C5BDBEA-6CCA-515D-8954-A016B383DDAC}"/>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F744BEDC-6F86-A60D-FD39-05A4C1A566EF}"/>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1BB5DD4C-E23D-7BB3-FD7B-5BF4FDB6EB8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6" name="Freeform: Shape 45">
                <a:extLst>
                  <a:ext uri="{FF2B5EF4-FFF2-40B4-BE49-F238E27FC236}">
                    <a16:creationId xmlns:a16="http://schemas.microsoft.com/office/drawing/2014/main" id="{28156ACC-92E1-D780-3F2E-3D028581A943}"/>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7" name="Freeform: Shape 46">
                <a:extLst>
                  <a:ext uri="{FF2B5EF4-FFF2-40B4-BE49-F238E27FC236}">
                    <a16:creationId xmlns:a16="http://schemas.microsoft.com/office/drawing/2014/main" id="{60227E60-5EA7-1114-B2CD-C9500E9DFEEA}"/>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41" name="Picture 40" descr="A black flame with a blue background&#10;&#10;Description automatically generated">
              <a:extLst>
                <a:ext uri="{FF2B5EF4-FFF2-40B4-BE49-F238E27FC236}">
                  <a16:creationId xmlns:a16="http://schemas.microsoft.com/office/drawing/2014/main" id="{E75EB7A0-9430-43FB-34E3-BCCEF59BD9FC}"/>
                </a:ext>
              </a:extLst>
            </p:cNvPr>
            <p:cNvPicPr>
              <a:picLocks noChangeAspect="1"/>
            </p:cNvPicPr>
            <p:nvPr/>
          </p:nvPicPr>
          <p:blipFill rotWithShape="1">
            <a:blip r:embed="rId3">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411755BF-039F-AC7B-05EA-1F6AFAFB1E84}"/>
              </a:ext>
            </a:extLst>
          </p:cNvPr>
          <p:cNvSpPr txBox="1"/>
          <p:nvPr/>
        </p:nvSpPr>
        <p:spPr>
          <a:xfrm rot="5400000">
            <a:off x="4166636" y="-1575872"/>
            <a:ext cx="4370427" cy="10031103"/>
          </a:xfrm>
          <a:prstGeom prst="rect">
            <a:avLst/>
          </a:prstGeom>
          <a:noFill/>
        </p:spPr>
        <p:txBody>
          <a:bodyPr vert="vert270" wrap="square" rtlCol="0">
            <a:spAutoFit/>
          </a:bodyPr>
          <a:lstStyle/>
          <a:p>
            <a:pPr algn="l" fontAlgn="base">
              <a:lnSpc>
                <a:spcPct val="150000"/>
              </a:lnSpc>
            </a:pPr>
            <a:r>
              <a:rPr lang="en-BE" sz="3200"/>
              <a:t>📧 Email: </a:t>
            </a:r>
            <a:r>
              <a:rPr lang="en-GB" sz="3200" b="0" i="0" strike="noStrike">
                <a:effectLst/>
              </a:rPr>
              <a:t>AdraMed@Adria.com</a:t>
            </a:r>
            <a:endParaRPr lang="en-GB" sz="3200" b="0" i="0">
              <a:effectLst/>
            </a:endParaRPr>
          </a:p>
          <a:p>
            <a:pPr algn="l" fontAlgn="base">
              <a:lnSpc>
                <a:spcPct val="150000"/>
              </a:lnSpc>
            </a:pPr>
            <a:r>
              <a:rPr lang="en-BE" sz="3200" b="0" i="0">
                <a:effectLst/>
              </a:rPr>
              <a:t>📶 </a:t>
            </a:r>
            <a:r>
              <a:rPr lang="en-GB" sz="3200" b="0" i="0">
                <a:effectLst/>
              </a:rPr>
              <a:t>Tel: 777-immortality-777</a:t>
            </a:r>
          </a:p>
          <a:p>
            <a:pPr algn="l" fontAlgn="base">
              <a:lnSpc>
                <a:spcPct val="150000"/>
              </a:lnSpc>
            </a:pPr>
            <a:r>
              <a:rPr lang="en-BE" sz="3200" b="0" i="0">
                <a:effectLst/>
              </a:rPr>
              <a:t>🏢 Address: </a:t>
            </a:r>
            <a:r>
              <a:rPr lang="en-GB" sz="3200" b="0" i="0">
                <a:effectLst/>
              </a:rPr>
              <a:t>Road to immortality 7</a:t>
            </a:r>
          </a:p>
          <a:p>
            <a:pPr algn="l" fontAlgn="base">
              <a:lnSpc>
                <a:spcPct val="150000"/>
              </a:lnSpc>
            </a:pPr>
            <a:r>
              <a:rPr lang="en-BE" sz="3200" b="0" i="0">
                <a:effectLst/>
              </a:rPr>
              <a:t>🏙️ City: </a:t>
            </a:r>
            <a:r>
              <a:rPr lang="en-GB" sz="3200" b="0" i="0">
                <a:effectLst/>
              </a:rPr>
              <a:t>Adria, Earth</a:t>
            </a:r>
            <a:endParaRPr lang="en-BE" sz="3200" b="0" i="0">
              <a:effectLst/>
            </a:endParaRPr>
          </a:p>
          <a:p>
            <a:pPr algn="l" fontAlgn="base">
              <a:lnSpc>
                <a:spcPct val="150000"/>
              </a:lnSpc>
            </a:pPr>
            <a:r>
              <a:rPr lang="en-BE" sz="3200" b="0" i="0">
                <a:effectLst/>
              </a:rPr>
              <a:t>🕸️Website: </a:t>
            </a:r>
            <a:r>
              <a:rPr lang="en-GB" sz="3200" b="0" i="0">
                <a:effectLst/>
              </a:rPr>
              <a:t>https://kevinhenri.wixsite.com/home</a:t>
            </a:r>
          </a:p>
          <a:p>
            <a:endParaRPr lang="en-BE" sz="3200" b="1" i="1">
              <a:latin typeface="Candara" panose="020E0502030303020204" pitchFamily="34" charset="0"/>
            </a:endParaRPr>
          </a:p>
        </p:txBody>
      </p:sp>
    </p:spTree>
    <p:extLst>
      <p:ext uri="{BB962C8B-B14F-4D97-AF65-F5344CB8AC3E}">
        <p14:creationId xmlns:p14="http://schemas.microsoft.com/office/powerpoint/2010/main" val="289160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54424CBB-3472-533A-285C-5E9B6F161541}"/>
              </a:ext>
            </a:extLst>
          </p:cNvPr>
          <p:cNvSpPr txBox="1"/>
          <p:nvPr/>
        </p:nvSpPr>
        <p:spPr>
          <a:xfrm>
            <a:off x="2925191" y="2865146"/>
            <a:ext cx="6138219" cy="830997"/>
          </a:xfrm>
          <a:prstGeom prst="rect">
            <a:avLst/>
          </a:prstGeom>
          <a:noFill/>
        </p:spPr>
        <p:txBody>
          <a:bodyPr wrap="none" rtlCol="0">
            <a:spAutoFit/>
          </a:bodyPr>
          <a:lstStyle/>
          <a:p>
            <a:r>
              <a:rPr lang="en-US" sz="4800">
                <a:solidFill>
                  <a:srgbClr val="262626"/>
                </a:solidFill>
                <a:latin typeface="Zian" panose="02000500000000000000" pitchFamily="2" charset="0"/>
              </a:rPr>
              <a:t>any questions </a:t>
            </a:r>
            <a:r>
              <a:rPr lang="en-US" sz="4800">
                <a:solidFill>
                  <a:srgbClr val="262626"/>
                </a:solidFill>
                <a:latin typeface="Arial Black" panose="020B0A04020102020204" pitchFamily="34" charset="0"/>
              </a:rPr>
              <a:t>?</a:t>
            </a:r>
            <a:endParaRPr lang="en-GB" sz="4800">
              <a:solidFill>
                <a:srgbClr val="262626"/>
              </a:solidFill>
              <a:latin typeface="Zian" panose="02000500000000000000" pitchFamily="2" charset="0"/>
            </a:endParaRPr>
          </a:p>
        </p:txBody>
      </p:sp>
      <p:grpSp>
        <p:nvGrpSpPr>
          <p:cNvPr id="11" name="Group 10">
            <a:extLst>
              <a:ext uri="{FF2B5EF4-FFF2-40B4-BE49-F238E27FC236}">
                <a16:creationId xmlns:a16="http://schemas.microsoft.com/office/drawing/2014/main" id="{A45C821A-0120-D096-A69D-F4CC9E21EDFD}"/>
              </a:ext>
            </a:extLst>
          </p:cNvPr>
          <p:cNvGrpSpPr>
            <a:grpSpLocks noGrp="1" noUngrp="1" noRot="1" noMove="1" noResize="1"/>
          </p:cNvGrpSpPr>
          <p:nvPr/>
        </p:nvGrpSpPr>
        <p:grpSpPr>
          <a:xfrm rot="9312731" flipV="1">
            <a:off x="-11748873" y="-1340139"/>
            <a:ext cx="18009893" cy="4369284"/>
            <a:chOff x="0" y="0"/>
            <a:chExt cx="12051614" cy="3179030"/>
          </a:xfrm>
        </p:grpSpPr>
        <p:sp>
          <p:nvSpPr>
            <p:cNvPr id="12" name="Freeform: Shape 11">
              <a:extLst>
                <a:ext uri="{FF2B5EF4-FFF2-40B4-BE49-F238E27FC236}">
                  <a16:creationId xmlns:a16="http://schemas.microsoft.com/office/drawing/2014/main" id="{F9B2AA47-72F2-7A37-17F6-75DC58BFA819}"/>
                </a:ext>
              </a:extLst>
            </p:cNvPr>
            <p:cNvSpPr>
              <a:spLocks noGrp="1" noRot="1" noMove="1" noResize="1" noEditPoints="1" noAdjustHandles="1" noChangeArrowheads="1" noChangeShapeType="1"/>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A2E8F2DA-8BA3-79CA-672A-2C27ABB8B2A3}"/>
                </a:ext>
              </a:extLst>
            </p:cNvPr>
            <p:cNvSpPr>
              <a:spLocks noGrp="1" noRot="1" noMove="1" noResize="1" noEditPoints="1" noAdjustHandles="1" noChangeArrowheads="1" noChangeShapeType="1"/>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EF9436C1-084B-8314-BB7C-01A1117F4536}"/>
                </a:ext>
              </a:extLst>
            </p:cNvPr>
            <p:cNvSpPr>
              <a:spLocks noGrp="1" noRot="1" noMove="1" noResize="1" noEditPoints="1" noAdjustHandles="1" noChangeArrowheads="1" noChangeShapeType="1"/>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3CAF549C-088F-168F-7DC9-18ADA96C0A50}"/>
                </a:ext>
              </a:extLst>
            </p:cNvPr>
            <p:cNvSpPr>
              <a:spLocks noGrp="1" noRot="1" noMove="1" noResize="1" noEditPoints="1" noAdjustHandles="1" noChangeArrowheads="1" noChangeShapeType="1"/>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Freeform: Shape 15">
              <a:extLst>
                <a:ext uri="{FF2B5EF4-FFF2-40B4-BE49-F238E27FC236}">
                  <a16:creationId xmlns:a16="http://schemas.microsoft.com/office/drawing/2014/main" id="{08B1F40D-B5F6-3874-AB82-5D797D220EBA}"/>
                </a:ext>
              </a:extLst>
            </p:cNvPr>
            <p:cNvSpPr>
              <a:spLocks noGrp="1" noRot="1" noMove="1" noResize="1" noEditPoints="1" noAdjustHandles="1" noChangeArrowheads="1" noChangeShapeType="1"/>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Freeform: Shape 16">
              <a:extLst>
                <a:ext uri="{FF2B5EF4-FFF2-40B4-BE49-F238E27FC236}">
                  <a16:creationId xmlns:a16="http://schemas.microsoft.com/office/drawing/2014/main" id="{1DA109F0-5630-DC61-D6DB-F642466919BD}"/>
                </a:ext>
              </a:extLst>
            </p:cNvPr>
            <p:cNvSpPr>
              <a:spLocks noGrp="1" noRot="1" noMove="1" noResize="1" noEditPoints="1" noAdjustHandles="1" noChangeArrowheads="1" noChangeShapeType="1"/>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8" name="Group 17">
            <a:extLst>
              <a:ext uri="{FF2B5EF4-FFF2-40B4-BE49-F238E27FC236}">
                <a16:creationId xmlns:a16="http://schemas.microsoft.com/office/drawing/2014/main" id="{F602FD65-526A-46A2-969C-3FBC1A6B757D}"/>
              </a:ext>
            </a:extLst>
          </p:cNvPr>
          <p:cNvGrpSpPr>
            <a:grpSpLocks noGrp="1" noUngrp="1" noRot="1" noMove="1" noResize="1"/>
          </p:cNvGrpSpPr>
          <p:nvPr/>
        </p:nvGrpSpPr>
        <p:grpSpPr>
          <a:xfrm rot="12787765" flipV="1">
            <a:off x="-269883" y="-5812698"/>
            <a:ext cx="18009893" cy="4369284"/>
            <a:chOff x="0" y="0"/>
            <a:chExt cx="12051614" cy="3179030"/>
          </a:xfrm>
        </p:grpSpPr>
        <p:sp>
          <p:nvSpPr>
            <p:cNvPr id="19" name="Freeform: Shape 18">
              <a:extLst>
                <a:ext uri="{FF2B5EF4-FFF2-40B4-BE49-F238E27FC236}">
                  <a16:creationId xmlns:a16="http://schemas.microsoft.com/office/drawing/2014/main" id="{384AF54A-A63B-AD6A-6CEB-53A99CE8DE61}"/>
                </a:ext>
              </a:extLst>
            </p:cNvPr>
            <p:cNvSpPr>
              <a:spLocks noGrp="1" noRot="1" noMove="1" noResize="1" noEditPoints="1" noAdjustHandles="1" noChangeArrowheads="1" noChangeShapeType="1"/>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56EDA2DA-9241-C008-5D1D-BA9F7A46462E}"/>
                </a:ext>
              </a:extLst>
            </p:cNvPr>
            <p:cNvSpPr>
              <a:spLocks noGrp="1" noRot="1" noMove="1" noResize="1" noEditPoints="1" noAdjustHandles="1" noChangeArrowheads="1" noChangeShapeType="1"/>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DBAC2086-FA9C-FA49-2861-5C903CAD1906}"/>
                </a:ext>
              </a:extLst>
            </p:cNvPr>
            <p:cNvSpPr>
              <a:spLocks noGrp="1" noRot="1" noMove="1" noResize="1" noEditPoints="1" noAdjustHandles="1" noChangeArrowheads="1" noChangeShapeType="1"/>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B33E3CFE-03FD-AD0E-C862-5775B53C2A84}"/>
                </a:ext>
              </a:extLst>
            </p:cNvPr>
            <p:cNvSpPr>
              <a:spLocks noGrp="1" noRot="1" noMove="1" noResize="1" noEditPoints="1" noAdjustHandles="1" noChangeArrowheads="1" noChangeShapeType="1"/>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Freeform: Shape 22">
              <a:extLst>
                <a:ext uri="{FF2B5EF4-FFF2-40B4-BE49-F238E27FC236}">
                  <a16:creationId xmlns:a16="http://schemas.microsoft.com/office/drawing/2014/main" id="{B481B6FF-4B94-CF2C-7BA3-19CFC83D9DFD}"/>
                </a:ext>
              </a:extLst>
            </p:cNvPr>
            <p:cNvSpPr>
              <a:spLocks noGrp="1" noRot="1" noMove="1" noResize="1" noEditPoints="1" noAdjustHandles="1" noChangeArrowheads="1" noChangeShapeType="1"/>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Freeform: Shape 23">
              <a:extLst>
                <a:ext uri="{FF2B5EF4-FFF2-40B4-BE49-F238E27FC236}">
                  <a16:creationId xmlns:a16="http://schemas.microsoft.com/office/drawing/2014/main" id="{2E899B3E-5DF8-7376-FDB0-E606B47D5DD6}"/>
                </a:ext>
              </a:extLst>
            </p:cNvPr>
            <p:cNvSpPr>
              <a:spLocks noGrp="1" noRot="1" noMove="1" noResize="1" noEditPoints="1" noAdjustHandles="1" noChangeArrowheads="1" noChangeShapeType="1"/>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67" name="Group 66">
            <a:extLst>
              <a:ext uri="{FF2B5EF4-FFF2-40B4-BE49-F238E27FC236}">
                <a16:creationId xmlns:a16="http://schemas.microsoft.com/office/drawing/2014/main" id="{EDAEEC11-FAB8-3D45-8AE2-140E4AB0C2D1}"/>
              </a:ext>
            </a:extLst>
          </p:cNvPr>
          <p:cNvGrpSpPr>
            <a:grpSpLocks/>
          </p:cNvGrpSpPr>
          <p:nvPr/>
        </p:nvGrpSpPr>
        <p:grpSpPr>
          <a:xfrm rot="20914297" flipV="1">
            <a:off x="-2227407" y="4358279"/>
            <a:ext cx="18009893" cy="4369284"/>
            <a:chOff x="0" y="0"/>
            <a:chExt cx="12051614" cy="3179030"/>
          </a:xfrm>
        </p:grpSpPr>
        <p:sp>
          <p:nvSpPr>
            <p:cNvPr id="68" name="Freeform: Shape 67">
              <a:extLst>
                <a:ext uri="{FF2B5EF4-FFF2-40B4-BE49-F238E27FC236}">
                  <a16:creationId xmlns:a16="http://schemas.microsoft.com/office/drawing/2014/main" id="{13DEDF53-91D0-517F-55DB-911AE4EAE8D9}"/>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9" name="Freeform: Shape 68">
              <a:extLst>
                <a:ext uri="{FF2B5EF4-FFF2-40B4-BE49-F238E27FC236}">
                  <a16:creationId xmlns:a16="http://schemas.microsoft.com/office/drawing/2014/main" id="{87973285-E0A0-8663-CE3E-555EF9590D3A}"/>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0" name="Freeform: Shape 69">
              <a:extLst>
                <a:ext uri="{FF2B5EF4-FFF2-40B4-BE49-F238E27FC236}">
                  <a16:creationId xmlns:a16="http://schemas.microsoft.com/office/drawing/2014/main" id="{06BDB792-B153-AF17-EF81-E7F45A910CB5}"/>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1" name="Freeform: Shape 70">
              <a:extLst>
                <a:ext uri="{FF2B5EF4-FFF2-40B4-BE49-F238E27FC236}">
                  <a16:creationId xmlns:a16="http://schemas.microsoft.com/office/drawing/2014/main" id="{96BCBDE5-B3C2-30E4-F33F-15BEEF584DCC}"/>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2" name="Freeform: Shape 71">
              <a:extLst>
                <a:ext uri="{FF2B5EF4-FFF2-40B4-BE49-F238E27FC236}">
                  <a16:creationId xmlns:a16="http://schemas.microsoft.com/office/drawing/2014/main" id="{DCCC5639-4659-6335-1992-AC25BA316240}"/>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3" name="Freeform: Shape 72">
              <a:extLst>
                <a:ext uri="{FF2B5EF4-FFF2-40B4-BE49-F238E27FC236}">
                  <a16:creationId xmlns:a16="http://schemas.microsoft.com/office/drawing/2014/main" id="{008AAB07-611C-E157-AAAD-44AEC0CDCC9D}"/>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2" name="Freeform: Shape 1">
            <a:extLst>
              <a:ext uri="{FF2B5EF4-FFF2-40B4-BE49-F238E27FC236}">
                <a16:creationId xmlns:a16="http://schemas.microsoft.com/office/drawing/2014/main" id="{DBB3C7A1-7928-B973-8574-7073EBD44377}"/>
              </a:ext>
            </a:extLst>
          </p:cNvPr>
          <p:cNvSpPr/>
          <p:nvPr/>
        </p:nvSpPr>
        <p:spPr>
          <a:xfrm>
            <a:off x="10989260" y="-3264224"/>
            <a:ext cx="6266371" cy="5232760"/>
          </a:xfrm>
          <a:custGeom>
            <a:avLst/>
            <a:gdLst>
              <a:gd name="connsiteX0" fmla="*/ 9145 w 6266371"/>
              <a:gd name="connsiteY0" fmla="*/ 350172 h 5232760"/>
              <a:gd name="connsiteX1" fmla="*/ 1342645 w 6266371"/>
              <a:gd name="connsiteY1" fmla="*/ 3398172 h 5232760"/>
              <a:gd name="connsiteX2" fmla="*/ 3885820 w 6266371"/>
              <a:gd name="connsiteY2" fmla="*/ 4169697 h 5232760"/>
              <a:gd name="connsiteX3" fmla="*/ 5809870 w 6266371"/>
              <a:gd name="connsiteY3" fmla="*/ 5131722 h 5232760"/>
              <a:gd name="connsiteX4" fmla="*/ 5933695 w 6266371"/>
              <a:gd name="connsiteY4" fmla="*/ 1540797 h 5232760"/>
              <a:gd name="connsiteX5" fmla="*/ 1961770 w 6266371"/>
              <a:gd name="connsiteY5" fmla="*/ 197772 h 5232760"/>
              <a:gd name="connsiteX6" fmla="*/ 9145 w 6266371"/>
              <a:gd name="connsiteY6" fmla="*/ 350172 h 523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6371" h="5232760">
                <a:moveTo>
                  <a:pt x="9145" y="350172"/>
                </a:moveTo>
                <a:cubicBezTo>
                  <a:pt x="-94042" y="883572"/>
                  <a:pt x="696533" y="2761585"/>
                  <a:pt x="1342645" y="3398172"/>
                </a:cubicBezTo>
                <a:cubicBezTo>
                  <a:pt x="1988758" y="4034760"/>
                  <a:pt x="3141283" y="3880772"/>
                  <a:pt x="3885820" y="4169697"/>
                </a:cubicBezTo>
                <a:cubicBezTo>
                  <a:pt x="4630357" y="4458622"/>
                  <a:pt x="5468558" y="5569872"/>
                  <a:pt x="5809870" y="5131722"/>
                </a:cubicBezTo>
                <a:cubicBezTo>
                  <a:pt x="6151183" y="4693572"/>
                  <a:pt x="6575045" y="2363122"/>
                  <a:pt x="5933695" y="1540797"/>
                </a:cubicBezTo>
                <a:cubicBezTo>
                  <a:pt x="5292345" y="718472"/>
                  <a:pt x="2947608" y="394622"/>
                  <a:pt x="1961770" y="197772"/>
                </a:cubicBezTo>
                <a:cubicBezTo>
                  <a:pt x="975933" y="922"/>
                  <a:pt x="112332" y="-183228"/>
                  <a:pt x="9145" y="350172"/>
                </a:cubicBezTo>
                <a:close/>
              </a:path>
            </a:pathLst>
          </a:cu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6768F1A-CE09-D57B-FC6B-C5C94E9438DD}"/>
              </a:ext>
            </a:extLst>
          </p:cNvPr>
          <p:cNvSpPr txBox="1"/>
          <p:nvPr/>
        </p:nvSpPr>
        <p:spPr>
          <a:xfrm>
            <a:off x="2963673" y="2886445"/>
            <a:ext cx="6138219" cy="830997"/>
          </a:xfrm>
          <a:prstGeom prst="rect">
            <a:avLst/>
          </a:prstGeom>
          <a:noFill/>
        </p:spPr>
        <p:txBody>
          <a:bodyPr wrap="none" rtlCol="0">
            <a:spAutoFit/>
          </a:bodyPr>
          <a:lstStyle/>
          <a:p>
            <a:r>
              <a:rPr lang="en-US" sz="4800">
                <a:solidFill>
                  <a:srgbClr val="C33C54"/>
                </a:solidFill>
                <a:latin typeface="Zian" panose="02000500000000000000" pitchFamily="2" charset="0"/>
              </a:rPr>
              <a:t>any questions </a:t>
            </a:r>
            <a:r>
              <a:rPr lang="en-US" sz="4800">
                <a:solidFill>
                  <a:srgbClr val="C33C54"/>
                </a:solidFill>
                <a:latin typeface="Arial Black" panose="020B0A04020102020204" pitchFamily="34" charset="0"/>
              </a:rPr>
              <a:t>?</a:t>
            </a:r>
            <a:endParaRPr lang="en-GB" sz="4800">
              <a:solidFill>
                <a:srgbClr val="C33C54"/>
              </a:solidFill>
              <a:latin typeface="Zian" panose="02000500000000000000" pitchFamily="2" charset="0"/>
            </a:endParaRPr>
          </a:p>
        </p:txBody>
      </p:sp>
      <p:sp>
        <p:nvSpPr>
          <p:cNvPr id="25" name="TextBox 24">
            <a:extLst>
              <a:ext uri="{FF2B5EF4-FFF2-40B4-BE49-F238E27FC236}">
                <a16:creationId xmlns:a16="http://schemas.microsoft.com/office/drawing/2014/main" id="{3C4243A6-2472-9804-59A5-D2C751FDBB06}"/>
              </a:ext>
            </a:extLst>
          </p:cNvPr>
          <p:cNvSpPr txBox="1"/>
          <p:nvPr/>
        </p:nvSpPr>
        <p:spPr>
          <a:xfrm>
            <a:off x="3025659" y="2918290"/>
            <a:ext cx="6138219" cy="830997"/>
          </a:xfrm>
          <a:prstGeom prst="rect">
            <a:avLst/>
          </a:prstGeom>
          <a:noFill/>
        </p:spPr>
        <p:txBody>
          <a:bodyPr wrap="none" rtlCol="0">
            <a:spAutoFit/>
          </a:bodyPr>
          <a:lstStyle/>
          <a:p>
            <a:r>
              <a:rPr lang="en-US" sz="4800">
                <a:solidFill>
                  <a:srgbClr val="ABF0D1"/>
                </a:solidFill>
                <a:latin typeface="Zian" panose="02000500000000000000" pitchFamily="2" charset="0"/>
              </a:rPr>
              <a:t>any questions </a:t>
            </a:r>
            <a:r>
              <a:rPr lang="en-US" sz="4800">
                <a:solidFill>
                  <a:srgbClr val="ABF0D1"/>
                </a:solidFill>
                <a:latin typeface="Arial Black" panose="020B0A04020102020204" pitchFamily="34" charset="0"/>
              </a:rPr>
              <a:t>?</a:t>
            </a:r>
            <a:endParaRPr lang="en-GB" sz="4800">
              <a:solidFill>
                <a:srgbClr val="ABF0D1"/>
              </a:solidFill>
              <a:latin typeface="Zian" panose="02000500000000000000" pitchFamily="2" charset="0"/>
            </a:endParaRPr>
          </a:p>
        </p:txBody>
      </p:sp>
      <p:sp>
        <p:nvSpPr>
          <p:cNvPr id="27" name="Freeform: Shape 26">
            <a:extLst>
              <a:ext uri="{FF2B5EF4-FFF2-40B4-BE49-F238E27FC236}">
                <a16:creationId xmlns:a16="http://schemas.microsoft.com/office/drawing/2014/main" id="{D05489A5-B92B-1A49-D760-6C24ECFDA9A1}"/>
              </a:ext>
            </a:extLst>
          </p:cNvPr>
          <p:cNvSpPr/>
          <p:nvPr/>
        </p:nvSpPr>
        <p:spPr>
          <a:xfrm>
            <a:off x="761764" y="-1448224"/>
            <a:ext cx="3166770"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569B8F51-AC5B-9D40-7185-0B0CED67D52B}"/>
              </a:ext>
            </a:extLst>
          </p:cNvPr>
          <p:cNvGrpSpPr/>
          <p:nvPr/>
        </p:nvGrpSpPr>
        <p:grpSpPr>
          <a:xfrm>
            <a:off x="-3177882" y="-2336964"/>
            <a:ext cx="3309537" cy="2633579"/>
            <a:chOff x="-1888472" y="-1565938"/>
            <a:chExt cx="3309537" cy="2633579"/>
          </a:xfrm>
        </p:grpSpPr>
        <p:grpSp>
          <p:nvGrpSpPr>
            <p:cNvPr id="30" name="Group 29">
              <a:extLst>
                <a:ext uri="{FF2B5EF4-FFF2-40B4-BE49-F238E27FC236}">
                  <a16:creationId xmlns:a16="http://schemas.microsoft.com/office/drawing/2014/main" id="{F7E5DB6A-3281-6852-8FCE-6E329BF8EFF8}"/>
                </a:ext>
              </a:extLst>
            </p:cNvPr>
            <p:cNvGrpSpPr/>
            <p:nvPr/>
          </p:nvGrpSpPr>
          <p:grpSpPr>
            <a:xfrm rot="1635564">
              <a:off x="-1888472" y="-1565938"/>
              <a:ext cx="3309537" cy="2633579"/>
              <a:chOff x="-1332637" y="-535278"/>
              <a:chExt cx="3309537" cy="2633579"/>
            </a:xfrm>
          </p:grpSpPr>
          <p:sp>
            <p:nvSpPr>
              <p:cNvPr id="32" name="Freeform: Shape 31">
                <a:extLst>
                  <a:ext uri="{FF2B5EF4-FFF2-40B4-BE49-F238E27FC236}">
                    <a16:creationId xmlns:a16="http://schemas.microsoft.com/office/drawing/2014/main" id="{DDB5CBE5-2B7A-F891-7A55-6657FC7C7B95}"/>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33" name="Freeform: Shape 32">
                <a:extLst>
                  <a:ext uri="{FF2B5EF4-FFF2-40B4-BE49-F238E27FC236}">
                    <a16:creationId xmlns:a16="http://schemas.microsoft.com/office/drawing/2014/main" id="{E87DD90B-84FB-D0AD-51D5-6D555B890795}"/>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34" name="Freeform: Shape 33">
                <a:extLst>
                  <a:ext uri="{FF2B5EF4-FFF2-40B4-BE49-F238E27FC236}">
                    <a16:creationId xmlns:a16="http://schemas.microsoft.com/office/drawing/2014/main" id="{F72AED5F-96A5-0E04-8435-321559408342}"/>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35" name="Freeform: Shape 34">
                <a:extLst>
                  <a:ext uri="{FF2B5EF4-FFF2-40B4-BE49-F238E27FC236}">
                    <a16:creationId xmlns:a16="http://schemas.microsoft.com/office/drawing/2014/main" id="{86E33C01-6310-6FCC-FF67-3E8259EE8F41}"/>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36" name="Freeform: Shape 35">
                <a:extLst>
                  <a:ext uri="{FF2B5EF4-FFF2-40B4-BE49-F238E27FC236}">
                    <a16:creationId xmlns:a16="http://schemas.microsoft.com/office/drawing/2014/main" id="{9648E410-4C04-BB96-C47E-F4F2BD70974B}"/>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37" name="Freeform: Shape 36">
                <a:extLst>
                  <a:ext uri="{FF2B5EF4-FFF2-40B4-BE49-F238E27FC236}">
                    <a16:creationId xmlns:a16="http://schemas.microsoft.com/office/drawing/2014/main" id="{9E1D9ED0-A754-621D-A8D5-3CF0B025877D}"/>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31" name="Picture 30" descr="A black flame with a blue background&#10;&#10;Description automatically generated">
              <a:extLst>
                <a:ext uri="{FF2B5EF4-FFF2-40B4-BE49-F238E27FC236}">
                  <a16:creationId xmlns:a16="http://schemas.microsoft.com/office/drawing/2014/main" id="{33C2CAC2-F2DE-0C59-3018-44D580E8A050}"/>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Tree>
    <p:extLst>
      <p:ext uri="{BB962C8B-B14F-4D97-AF65-F5344CB8AC3E}">
        <p14:creationId xmlns:p14="http://schemas.microsoft.com/office/powerpoint/2010/main" val="557358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3AF510E-A96A-FF57-E9A7-A6CA48A1F023}"/>
              </a:ext>
            </a:extLst>
          </p:cNvPr>
          <p:cNvSpPr/>
          <p:nvPr/>
        </p:nvSpPr>
        <p:spPr>
          <a:xfrm>
            <a:off x="761763" y="-198513"/>
            <a:ext cx="4182770"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7629F886-D929-5A42-8D9A-1D7EC80BB27B}"/>
              </a:ext>
            </a:extLst>
          </p:cNvPr>
          <p:cNvGrpSpPr/>
          <p:nvPr/>
        </p:nvGrpSpPr>
        <p:grpSpPr>
          <a:xfrm rot="11438469" flipV="1">
            <a:off x="-304811" y="-4300463"/>
            <a:ext cx="18009893" cy="4369284"/>
            <a:chOff x="0" y="0"/>
            <a:chExt cx="12051614" cy="3179030"/>
          </a:xfrm>
        </p:grpSpPr>
        <p:sp>
          <p:nvSpPr>
            <p:cNvPr id="5" name="Freeform: Shape 4">
              <a:extLst>
                <a:ext uri="{FF2B5EF4-FFF2-40B4-BE49-F238E27FC236}">
                  <a16:creationId xmlns:a16="http://schemas.microsoft.com/office/drawing/2014/main" id="{1D9844DF-9E28-DAC7-8325-0343899E5544}"/>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8F92B544-493D-CAF0-07D9-8380474AC7D3}"/>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7C763A80-8A09-763F-3829-D59D8A316AED}"/>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Freeform: Shape 7">
              <a:extLst>
                <a:ext uri="{FF2B5EF4-FFF2-40B4-BE49-F238E27FC236}">
                  <a16:creationId xmlns:a16="http://schemas.microsoft.com/office/drawing/2014/main" id="{B1AB53AB-9944-9BF6-2B9B-29B5531F0988}"/>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5B05678E-F6AC-A271-7D04-E30EA936F60E}"/>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1B5DE623-24DA-6B9E-1EBB-380A1B8EBE00}"/>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673218" y="-1368754"/>
            <a:ext cx="615553" cy="3249751"/>
          </a:xfrm>
          <a:prstGeom prst="rect">
            <a:avLst/>
          </a:prstGeom>
          <a:noFill/>
        </p:spPr>
        <p:txBody>
          <a:bodyPr vert="vert270" wrap="square" rtlCol="0">
            <a:spAutoFit/>
          </a:bodyPr>
          <a:lstStyle/>
          <a:p>
            <a:pPr algn="ctr"/>
            <a:r>
              <a:rPr lang="en-GB" sz="2800" b="1" i="0" dirty="0">
                <a:effectLst/>
                <a:latin typeface="Candara" panose="020E0502030303020204" pitchFamily="34" charset="0"/>
              </a:rPr>
              <a:t>Additional Slides</a:t>
            </a:r>
            <a:endParaRPr lang="en-GB" sz="2800" dirty="0">
              <a:latin typeface="Candara" panose="020E0502030303020204" pitchFamily="34" charset="0"/>
            </a:endParaRPr>
          </a:p>
        </p:txBody>
      </p:sp>
      <p:grpSp>
        <p:nvGrpSpPr>
          <p:cNvPr id="34" name="Group 33">
            <a:extLst>
              <a:ext uri="{FF2B5EF4-FFF2-40B4-BE49-F238E27FC236}">
                <a16:creationId xmlns:a16="http://schemas.microsoft.com/office/drawing/2014/main" id="{F778A022-E932-D389-866F-11591437AE6E}"/>
              </a:ext>
            </a:extLst>
          </p:cNvPr>
          <p:cNvGrpSpPr/>
          <p:nvPr/>
        </p:nvGrpSpPr>
        <p:grpSpPr>
          <a:xfrm>
            <a:off x="-1888472" y="-1565938"/>
            <a:ext cx="3309537" cy="2633579"/>
            <a:chOff x="-1888472" y="-1565938"/>
            <a:chExt cx="3309537" cy="2633579"/>
          </a:xfrm>
        </p:grpSpPr>
        <p:grpSp>
          <p:nvGrpSpPr>
            <p:cNvPr id="36" name="Group 35">
              <a:extLst>
                <a:ext uri="{FF2B5EF4-FFF2-40B4-BE49-F238E27FC236}">
                  <a16:creationId xmlns:a16="http://schemas.microsoft.com/office/drawing/2014/main" id="{BA336463-531F-EE20-16CF-B3721CD98B49}"/>
                </a:ext>
              </a:extLst>
            </p:cNvPr>
            <p:cNvGrpSpPr/>
            <p:nvPr/>
          </p:nvGrpSpPr>
          <p:grpSpPr>
            <a:xfrm rot="1635564">
              <a:off x="-1888472" y="-1565938"/>
              <a:ext cx="3309537" cy="2633579"/>
              <a:chOff x="-1332637" y="-535278"/>
              <a:chExt cx="3309537" cy="2633579"/>
            </a:xfrm>
          </p:grpSpPr>
          <p:sp>
            <p:nvSpPr>
              <p:cNvPr id="40" name="Freeform: Shape 39">
                <a:extLst>
                  <a:ext uri="{FF2B5EF4-FFF2-40B4-BE49-F238E27FC236}">
                    <a16:creationId xmlns:a16="http://schemas.microsoft.com/office/drawing/2014/main" id="{D812335D-1504-467E-4A3D-FA3691D8BE89}"/>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1" name="Freeform: Shape 40">
                <a:extLst>
                  <a:ext uri="{FF2B5EF4-FFF2-40B4-BE49-F238E27FC236}">
                    <a16:creationId xmlns:a16="http://schemas.microsoft.com/office/drawing/2014/main" id="{FC66CAD7-8825-19CA-05CE-53FAA0D336DF}"/>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2" name="Freeform: Shape 41">
                <a:extLst>
                  <a:ext uri="{FF2B5EF4-FFF2-40B4-BE49-F238E27FC236}">
                    <a16:creationId xmlns:a16="http://schemas.microsoft.com/office/drawing/2014/main" id="{DFB9BE8D-8CC6-7161-961A-DBE7F8844D50}"/>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3" name="Freeform: Shape 42">
                <a:extLst>
                  <a:ext uri="{FF2B5EF4-FFF2-40B4-BE49-F238E27FC236}">
                    <a16:creationId xmlns:a16="http://schemas.microsoft.com/office/drawing/2014/main" id="{986EE7F9-C5DB-357B-5462-559FBD0BE6FB}"/>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4" name="Freeform: Shape 43">
                <a:extLst>
                  <a:ext uri="{FF2B5EF4-FFF2-40B4-BE49-F238E27FC236}">
                    <a16:creationId xmlns:a16="http://schemas.microsoft.com/office/drawing/2014/main" id="{14E3ADE6-DF43-9A30-F85E-01CED9361555}"/>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45" name="Freeform: Shape 44">
                <a:extLst>
                  <a:ext uri="{FF2B5EF4-FFF2-40B4-BE49-F238E27FC236}">
                    <a16:creationId xmlns:a16="http://schemas.microsoft.com/office/drawing/2014/main" id="{AF0D7760-5F1F-FF7E-0ED5-9855D2AEE354}"/>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37" name="Picture 36" descr="A black flame with a blue background&#10;&#10;Description automatically generated">
              <a:extLst>
                <a:ext uri="{FF2B5EF4-FFF2-40B4-BE49-F238E27FC236}">
                  <a16:creationId xmlns:a16="http://schemas.microsoft.com/office/drawing/2014/main" id="{11FB5FBB-EA75-53E3-A252-F8C5180614C0}"/>
                </a:ext>
              </a:extLst>
            </p:cNvPr>
            <p:cNvPicPr>
              <a:picLocks noChangeAspect="1"/>
            </p:cNvPicPr>
            <p:nvPr/>
          </p:nvPicPr>
          <p:blipFill rotWithShape="1">
            <a:blip r:embed="rId3">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46" name="TextBox 45">
            <a:extLst>
              <a:ext uri="{FF2B5EF4-FFF2-40B4-BE49-F238E27FC236}">
                <a16:creationId xmlns:a16="http://schemas.microsoft.com/office/drawing/2014/main" id="{1DC84CC3-A5A9-7AAA-393B-F12E9ADC60DC}"/>
              </a:ext>
            </a:extLst>
          </p:cNvPr>
          <p:cNvSpPr txBox="1"/>
          <p:nvPr/>
        </p:nvSpPr>
        <p:spPr>
          <a:xfrm rot="5400000">
            <a:off x="4261128" y="-2491829"/>
            <a:ext cx="553998" cy="6840628"/>
          </a:xfrm>
          <a:prstGeom prst="rect">
            <a:avLst/>
          </a:prstGeom>
          <a:noFill/>
        </p:spPr>
        <p:txBody>
          <a:bodyPr vert="vert270" wrap="square" rtlCol="0">
            <a:spAutoFit/>
          </a:bodyPr>
          <a:lstStyle/>
          <a:p>
            <a:r>
              <a:rPr lang="en-US" sz="2400" b="1" i="1" dirty="0">
                <a:effectLst/>
                <a:latin typeface="Candara" panose="020E0502030303020204" pitchFamily="34" charset="0"/>
              </a:rPr>
              <a:t>Revenue in details</a:t>
            </a:r>
            <a:endParaRPr lang="en-GB" sz="2400" i="1" dirty="0">
              <a:latin typeface="Candara" panose="020E0502030303020204" pitchFamily="34" charset="0"/>
            </a:endParaRPr>
          </a:p>
        </p:txBody>
      </p:sp>
      <p:pic>
        <p:nvPicPr>
          <p:cNvPr id="48" name="Picture 47">
            <a:extLst>
              <a:ext uri="{FF2B5EF4-FFF2-40B4-BE49-F238E27FC236}">
                <a16:creationId xmlns:a16="http://schemas.microsoft.com/office/drawing/2014/main" id="{7BD54D77-FC80-40B7-87B1-660CEE2616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2289" y="1205484"/>
            <a:ext cx="10887422" cy="5316856"/>
          </a:xfrm>
          <a:prstGeom prst="rect">
            <a:avLst/>
          </a:prstGeom>
          <a:ln w="38100" cap="sq">
            <a:solidFill>
              <a:srgbClr val="262626"/>
            </a:solidFill>
            <a:miter lim="800000"/>
          </a:ln>
          <a:effectLst>
            <a:outerShdw blurRad="57150" dist="50800" dir="2700000" algn="tl" rotWithShape="0">
              <a:srgbClr val="000000">
                <a:alpha val="40000"/>
              </a:srgbClr>
            </a:outerShdw>
          </a:effectLst>
        </p:spPr>
      </p:pic>
      <p:grpSp>
        <p:nvGrpSpPr>
          <p:cNvPr id="11" name="Group 10">
            <a:extLst>
              <a:ext uri="{FF2B5EF4-FFF2-40B4-BE49-F238E27FC236}">
                <a16:creationId xmlns:a16="http://schemas.microsoft.com/office/drawing/2014/main" id="{D7733371-6D2C-95D6-3630-BA920EF335A9}"/>
              </a:ext>
            </a:extLst>
          </p:cNvPr>
          <p:cNvGrpSpPr>
            <a:grpSpLocks/>
          </p:cNvGrpSpPr>
          <p:nvPr/>
        </p:nvGrpSpPr>
        <p:grpSpPr>
          <a:xfrm rot="21085477" flipV="1">
            <a:off x="-2776195" y="5926670"/>
            <a:ext cx="18009893" cy="2465848"/>
            <a:chOff x="0" y="0"/>
            <a:chExt cx="12051614" cy="3179030"/>
          </a:xfrm>
        </p:grpSpPr>
        <p:sp>
          <p:nvSpPr>
            <p:cNvPr id="12" name="Freeform: Shape 11">
              <a:extLst>
                <a:ext uri="{FF2B5EF4-FFF2-40B4-BE49-F238E27FC236}">
                  <a16:creationId xmlns:a16="http://schemas.microsoft.com/office/drawing/2014/main" id="{3E3C4D1A-CDA2-9483-94A2-EA9C98E45BD2}"/>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Freeform: Shape 12">
              <a:extLst>
                <a:ext uri="{FF2B5EF4-FFF2-40B4-BE49-F238E27FC236}">
                  <a16:creationId xmlns:a16="http://schemas.microsoft.com/office/drawing/2014/main" id="{E34F9291-A2F7-7CBA-EDCA-738EDAB8EA9C}"/>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DFF6AACE-0044-F147-9216-E2EE5D71934A}"/>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Freeform: Shape 14">
              <a:extLst>
                <a:ext uri="{FF2B5EF4-FFF2-40B4-BE49-F238E27FC236}">
                  <a16:creationId xmlns:a16="http://schemas.microsoft.com/office/drawing/2014/main" id="{828C34B6-F985-C699-DE94-94A5E3FC8329}"/>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3884A565-3D5E-6B65-E238-05A41E7A7A63}"/>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91EB235B-AFE8-F09B-9582-A1ED07C5C0FD}"/>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Tree>
    <p:extLst>
      <p:ext uri="{BB962C8B-B14F-4D97-AF65-F5344CB8AC3E}">
        <p14:creationId xmlns:p14="http://schemas.microsoft.com/office/powerpoint/2010/main" val="11525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03E0946-9966-B585-1DB2-15181F4C0677}"/>
              </a:ext>
            </a:extLst>
          </p:cNvPr>
          <p:cNvGrpSpPr/>
          <p:nvPr/>
        </p:nvGrpSpPr>
        <p:grpSpPr>
          <a:xfrm rot="12787765" flipV="1">
            <a:off x="2408068" y="-6689225"/>
            <a:ext cx="18009893" cy="4369284"/>
            <a:chOff x="0" y="0"/>
            <a:chExt cx="12051614" cy="3179030"/>
          </a:xfrm>
        </p:grpSpPr>
        <p:sp>
          <p:nvSpPr>
            <p:cNvPr id="20" name="Freeform: Shape 19">
              <a:extLst>
                <a:ext uri="{FF2B5EF4-FFF2-40B4-BE49-F238E27FC236}">
                  <a16:creationId xmlns:a16="http://schemas.microsoft.com/office/drawing/2014/main" id="{209496DA-7F53-2317-8C59-67118DF4E973}"/>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E6DF3F35-0D3C-7D11-94ED-25265FE81A95}"/>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28D2A6D9-7475-0577-11D3-242B3FBCDD9A}"/>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Freeform: Shape 22">
              <a:extLst>
                <a:ext uri="{FF2B5EF4-FFF2-40B4-BE49-F238E27FC236}">
                  <a16:creationId xmlns:a16="http://schemas.microsoft.com/office/drawing/2014/main" id="{B4F01309-4343-542A-E559-EFDDCF1976C2}"/>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Freeform: Shape 23">
              <a:extLst>
                <a:ext uri="{FF2B5EF4-FFF2-40B4-BE49-F238E27FC236}">
                  <a16:creationId xmlns:a16="http://schemas.microsoft.com/office/drawing/2014/main" id="{1981BA55-8F89-A712-5CA3-D9190D16ABC5}"/>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2B684564-F723-8F70-006D-952A992A3FC9}"/>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1" name="Freeform: Shape 30">
            <a:extLst>
              <a:ext uri="{FF2B5EF4-FFF2-40B4-BE49-F238E27FC236}">
                <a16:creationId xmlns:a16="http://schemas.microsoft.com/office/drawing/2014/main" id="{502B4ED4-E3D6-410F-6509-B1D9B8435993}"/>
              </a:ext>
            </a:extLst>
          </p:cNvPr>
          <p:cNvSpPr/>
          <p:nvPr/>
        </p:nvSpPr>
        <p:spPr>
          <a:xfrm>
            <a:off x="6581511" y="-1662334"/>
            <a:ext cx="6266371" cy="5730106"/>
          </a:xfrm>
          <a:custGeom>
            <a:avLst/>
            <a:gdLst>
              <a:gd name="connsiteX0" fmla="*/ 9145 w 6266371"/>
              <a:gd name="connsiteY0" fmla="*/ 350172 h 5232760"/>
              <a:gd name="connsiteX1" fmla="*/ 1342645 w 6266371"/>
              <a:gd name="connsiteY1" fmla="*/ 3398172 h 5232760"/>
              <a:gd name="connsiteX2" fmla="*/ 3885820 w 6266371"/>
              <a:gd name="connsiteY2" fmla="*/ 4169697 h 5232760"/>
              <a:gd name="connsiteX3" fmla="*/ 5809870 w 6266371"/>
              <a:gd name="connsiteY3" fmla="*/ 5131722 h 5232760"/>
              <a:gd name="connsiteX4" fmla="*/ 5933695 w 6266371"/>
              <a:gd name="connsiteY4" fmla="*/ 1540797 h 5232760"/>
              <a:gd name="connsiteX5" fmla="*/ 1961770 w 6266371"/>
              <a:gd name="connsiteY5" fmla="*/ 197772 h 5232760"/>
              <a:gd name="connsiteX6" fmla="*/ 9145 w 6266371"/>
              <a:gd name="connsiteY6" fmla="*/ 350172 h 523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6371" h="5232760">
                <a:moveTo>
                  <a:pt x="9145" y="350172"/>
                </a:moveTo>
                <a:cubicBezTo>
                  <a:pt x="-94042" y="883572"/>
                  <a:pt x="696533" y="2761585"/>
                  <a:pt x="1342645" y="3398172"/>
                </a:cubicBezTo>
                <a:cubicBezTo>
                  <a:pt x="1988758" y="4034760"/>
                  <a:pt x="3141283" y="3880772"/>
                  <a:pt x="3885820" y="4169697"/>
                </a:cubicBezTo>
                <a:cubicBezTo>
                  <a:pt x="4630357" y="4458622"/>
                  <a:pt x="5468558" y="5569872"/>
                  <a:pt x="5809870" y="5131722"/>
                </a:cubicBezTo>
                <a:cubicBezTo>
                  <a:pt x="6151183" y="4693572"/>
                  <a:pt x="6575045" y="2363122"/>
                  <a:pt x="5933695" y="1540797"/>
                </a:cubicBezTo>
                <a:cubicBezTo>
                  <a:pt x="5292345" y="718472"/>
                  <a:pt x="2947608" y="394622"/>
                  <a:pt x="1961770" y="197772"/>
                </a:cubicBezTo>
                <a:cubicBezTo>
                  <a:pt x="975933" y="922"/>
                  <a:pt x="112332" y="-183228"/>
                  <a:pt x="9145" y="350172"/>
                </a:cubicBezTo>
                <a:close/>
              </a:path>
            </a:pathLst>
          </a:cu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BFDD26FB-9948-79FB-6319-36C90D1D91BF}"/>
              </a:ext>
            </a:extLst>
          </p:cNvPr>
          <p:cNvGrpSpPr/>
          <p:nvPr/>
        </p:nvGrpSpPr>
        <p:grpSpPr>
          <a:xfrm rot="21319631" flipV="1">
            <a:off x="-2908947" y="4963290"/>
            <a:ext cx="18009893" cy="4369284"/>
            <a:chOff x="0" y="0"/>
            <a:chExt cx="12051614" cy="3179030"/>
          </a:xfrm>
        </p:grpSpPr>
        <p:sp>
          <p:nvSpPr>
            <p:cNvPr id="33" name="Freeform: Shape 32">
              <a:extLst>
                <a:ext uri="{FF2B5EF4-FFF2-40B4-BE49-F238E27FC236}">
                  <a16:creationId xmlns:a16="http://schemas.microsoft.com/office/drawing/2014/main" id="{57BF7677-818F-5878-5565-73800DDF198A}"/>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4" name="Freeform: Shape 33">
              <a:extLst>
                <a:ext uri="{FF2B5EF4-FFF2-40B4-BE49-F238E27FC236}">
                  <a16:creationId xmlns:a16="http://schemas.microsoft.com/office/drawing/2014/main" id="{7A1D4236-208E-E6A7-CD06-C506A32CEE14}"/>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5" name="Freeform: Shape 34">
              <a:extLst>
                <a:ext uri="{FF2B5EF4-FFF2-40B4-BE49-F238E27FC236}">
                  <a16:creationId xmlns:a16="http://schemas.microsoft.com/office/drawing/2014/main" id="{7D3CE33A-9E48-EFB2-93A6-7AF7C153431D}"/>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6" name="Freeform: Shape 35">
              <a:extLst>
                <a:ext uri="{FF2B5EF4-FFF2-40B4-BE49-F238E27FC236}">
                  <a16:creationId xmlns:a16="http://schemas.microsoft.com/office/drawing/2014/main" id="{F1101F33-0D77-9A84-5791-9FB6893CCACA}"/>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7" name="Freeform: Shape 36">
              <a:extLst>
                <a:ext uri="{FF2B5EF4-FFF2-40B4-BE49-F238E27FC236}">
                  <a16:creationId xmlns:a16="http://schemas.microsoft.com/office/drawing/2014/main" id="{EE41BF7E-35CD-D812-3B73-3DDAE21E532D}"/>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8" name="Freeform: Shape 37">
              <a:extLst>
                <a:ext uri="{FF2B5EF4-FFF2-40B4-BE49-F238E27FC236}">
                  <a16:creationId xmlns:a16="http://schemas.microsoft.com/office/drawing/2014/main" id="{D11B8489-66DA-4696-1E3C-85565589CACE}"/>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46" name="Group 45">
            <a:extLst>
              <a:ext uri="{FF2B5EF4-FFF2-40B4-BE49-F238E27FC236}">
                <a16:creationId xmlns:a16="http://schemas.microsoft.com/office/drawing/2014/main" id="{6290048F-54E0-54A5-DA1F-C662B6B6C184}"/>
              </a:ext>
            </a:extLst>
          </p:cNvPr>
          <p:cNvGrpSpPr/>
          <p:nvPr/>
        </p:nvGrpSpPr>
        <p:grpSpPr>
          <a:xfrm rot="9312731" flipV="1">
            <a:off x="-6968611" y="-3240555"/>
            <a:ext cx="8449369" cy="3901894"/>
            <a:chOff x="845237" y="1856538"/>
            <a:chExt cx="5654033" cy="2838963"/>
          </a:xfrm>
        </p:grpSpPr>
        <p:sp>
          <p:nvSpPr>
            <p:cNvPr id="47" name="Freeform: Shape 46">
              <a:extLst>
                <a:ext uri="{FF2B5EF4-FFF2-40B4-BE49-F238E27FC236}">
                  <a16:creationId xmlns:a16="http://schemas.microsoft.com/office/drawing/2014/main" id="{C78C4069-5618-C275-0FBF-72190F101ED0}"/>
                </a:ext>
              </a:extLst>
            </p:cNvPr>
            <p:cNvSpPr/>
            <p:nvPr/>
          </p:nvSpPr>
          <p:spPr>
            <a:xfrm rot="21304681">
              <a:off x="1595332" y="2498673"/>
              <a:ext cx="4213353"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8" name="Freeform: Shape 47">
              <a:extLst>
                <a:ext uri="{FF2B5EF4-FFF2-40B4-BE49-F238E27FC236}">
                  <a16:creationId xmlns:a16="http://schemas.microsoft.com/office/drawing/2014/main" id="{114EF8D7-CCE6-F883-7115-CEE5B7C32C47}"/>
                </a:ext>
              </a:extLst>
            </p:cNvPr>
            <p:cNvSpPr/>
            <p:nvPr/>
          </p:nvSpPr>
          <p:spPr>
            <a:xfrm rot="20920448">
              <a:off x="845237" y="1856538"/>
              <a:ext cx="5654033"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9" name="Freeform: Shape 48">
              <a:extLst>
                <a:ext uri="{FF2B5EF4-FFF2-40B4-BE49-F238E27FC236}">
                  <a16:creationId xmlns:a16="http://schemas.microsoft.com/office/drawing/2014/main" id="{4746FE28-EF3C-F2FF-8271-32E6729EFA40}"/>
                </a:ext>
              </a:extLst>
            </p:cNvPr>
            <p:cNvSpPr/>
            <p:nvPr/>
          </p:nvSpPr>
          <p:spPr>
            <a:xfrm rot="21389982">
              <a:off x="1121157" y="2146611"/>
              <a:ext cx="5348597"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14" name="TextBox 13">
            <a:extLst>
              <a:ext uri="{FF2B5EF4-FFF2-40B4-BE49-F238E27FC236}">
                <a16:creationId xmlns:a16="http://schemas.microsoft.com/office/drawing/2014/main" id="{FBF094D7-5D90-47EB-A125-D71485DC0B74}"/>
              </a:ext>
            </a:extLst>
          </p:cNvPr>
          <p:cNvSpPr txBox="1"/>
          <p:nvPr/>
        </p:nvSpPr>
        <p:spPr>
          <a:xfrm rot="5400000">
            <a:off x="2811910" y="-196248"/>
            <a:ext cx="923330" cy="4985360"/>
          </a:xfrm>
          <a:prstGeom prst="rect">
            <a:avLst/>
          </a:prstGeom>
          <a:noFill/>
        </p:spPr>
        <p:txBody>
          <a:bodyPr vert="vert270" wrap="square" rtlCol="0">
            <a:spAutoFit/>
          </a:bodyPr>
          <a:lstStyle/>
          <a:p>
            <a:pPr algn="ctr"/>
            <a:r>
              <a:rPr lang="en-GB" sz="4800" b="1" i="0">
                <a:effectLst/>
                <a:latin typeface="Candara" panose="020E0502030303020204" pitchFamily="34" charset="0"/>
              </a:rPr>
              <a:t> </a:t>
            </a:r>
            <a:r>
              <a:rPr lang="en-GB" sz="4800" b="1" i="1">
                <a:effectLst/>
                <a:latin typeface="Candara" panose="020E0502030303020204" pitchFamily="34" charset="0"/>
              </a:rPr>
              <a:t>Welcome to</a:t>
            </a:r>
            <a:endParaRPr lang="en-GB" sz="4800" i="1">
              <a:latin typeface="Candara" panose="020E0502030303020204" pitchFamily="34" charset="0"/>
            </a:endParaRPr>
          </a:p>
        </p:txBody>
      </p:sp>
      <p:grpSp>
        <p:nvGrpSpPr>
          <p:cNvPr id="41" name="Group 40">
            <a:extLst>
              <a:ext uri="{FF2B5EF4-FFF2-40B4-BE49-F238E27FC236}">
                <a16:creationId xmlns:a16="http://schemas.microsoft.com/office/drawing/2014/main" id="{ACE5BE28-D1A8-F667-1E8E-E271B1F290BA}"/>
              </a:ext>
            </a:extLst>
          </p:cNvPr>
          <p:cNvGrpSpPr/>
          <p:nvPr/>
        </p:nvGrpSpPr>
        <p:grpSpPr>
          <a:xfrm>
            <a:off x="-1973505" y="-1002844"/>
            <a:ext cx="4076468" cy="3033015"/>
            <a:chOff x="-1973505" y="-1002844"/>
            <a:chExt cx="4076468" cy="3033015"/>
          </a:xfrm>
        </p:grpSpPr>
        <p:sp>
          <p:nvSpPr>
            <p:cNvPr id="40" name="Freeform: Shape 39">
              <a:extLst>
                <a:ext uri="{FF2B5EF4-FFF2-40B4-BE49-F238E27FC236}">
                  <a16:creationId xmlns:a16="http://schemas.microsoft.com/office/drawing/2014/main" id="{AC5AA1CA-39D7-E3C0-F456-EDE85EDD7860}"/>
                </a:ext>
              </a:extLst>
            </p:cNvPr>
            <p:cNvSpPr/>
            <p:nvPr/>
          </p:nvSpPr>
          <p:spPr>
            <a:xfrm>
              <a:off x="-1557964" y="2608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30" name="Freeform: Shape 29">
              <a:extLst>
                <a:ext uri="{FF2B5EF4-FFF2-40B4-BE49-F238E27FC236}">
                  <a16:creationId xmlns:a16="http://schemas.microsoft.com/office/drawing/2014/main" id="{BC487BD8-0016-92B7-D3D6-C90783301BF5}"/>
                </a:ext>
              </a:extLst>
            </p:cNvPr>
            <p:cNvSpPr/>
            <p:nvPr/>
          </p:nvSpPr>
          <p:spPr>
            <a:xfrm>
              <a:off x="-1973505" y="-95071"/>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29" name="Freeform: Shape 28">
              <a:extLst>
                <a:ext uri="{FF2B5EF4-FFF2-40B4-BE49-F238E27FC236}">
                  <a16:creationId xmlns:a16="http://schemas.microsoft.com/office/drawing/2014/main" id="{5D52DBD8-DC12-B9E4-AE9B-090C5AA88339}"/>
                </a:ext>
              </a:extLst>
            </p:cNvPr>
            <p:cNvSpPr/>
            <p:nvPr/>
          </p:nvSpPr>
          <p:spPr>
            <a:xfrm>
              <a:off x="-1147965" y="-100284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39" name="Freeform: Shape 38">
              <a:extLst>
                <a:ext uri="{FF2B5EF4-FFF2-40B4-BE49-F238E27FC236}">
                  <a16:creationId xmlns:a16="http://schemas.microsoft.com/office/drawing/2014/main" id="{E880C351-C4B8-8137-369E-DF7EF0133671}"/>
                </a:ext>
              </a:extLst>
            </p:cNvPr>
            <p:cNvSpPr/>
            <p:nvPr/>
          </p:nvSpPr>
          <p:spPr>
            <a:xfrm rot="407845">
              <a:off x="-349951" y="-10336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28" name="Freeform: Shape 27">
              <a:extLst>
                <a:ext uri="{FF2B5EF4-FFF2-40B4-BE49-F238E27FC236}">
                  <a16:creationId xmlns:a16="http://schemas.microsoft.com/office/drawing/2014/main" id="{B63F3646-8B3F-BF29-0F80-F9FB04C5F972}"/>
                </a:ext>
              </a:extLst>
            </p:cNvPr>
            <p:cNvSpPr/>
            <p:nvPr/>
          </p:nvSpPr>
          <p:spPr>
            <a:xfrm>
              <a:off x="-1035351" y="-428370"/>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27" name="Freeform: Shape 26">
              <a:extLst>
                <a:ext uri="{FF2B5EF4-FFF2-40B4-BE49-F238E27FC236}">
                  <a16:creationId xmlns:a16="http://schemas.microsoft.com/office/drawing/2014/main" id="{5B0C3B74-4A98-26D1-0F80-C80FF745B0F3}"/>
                </a:ext>
              </a:extLst>
            </p:cNvPr>
            <p:cNvSpPr/>
            <p:nvPr/>
          </p:nvSpPr>
          <p:spPr>
            <a:xfrm>
              <a:off x="-1007002" y="-208209"/>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pic>
          <p:nvPicPr>
            <p:cNvPr id="26" name="Picture 25" descr="A logo with a black circle and a black circle with a black circle and a black circle with a black circle with a black circle with a black circle with a black circle with a black circle with&#10;&#10;Description automatically generated">
              <a:extLst>
                <a:ext uri="{FF2B5EF4-FFF2-40B4-BE49-F238E27FC236}">
                  <a16:creationId xmlns:a16="http://schemas.microsoft.com/office/drawing/2014/main" id="{BA9CA90A-201E-5D17-BA0D-C40A9AD95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11" y="-9580"/>
              <a:ext cx="1534924" cy="1588468"/>
            </a:xfrm>
            <a:prstGeom prst="rect">
              <a:avLst/>
            </a:prstGeom>
          </p:spPr>
        </p:pic>
      </p:grpSp>
      <p:pic>
        <p:nvPicPr>
          <p:cNvPr id="42" name="D2" descr="A letter d in a black background&#10;&#10;Description automatically generated">
            <a:extLst>
              <a:ext uri="{FF2B5EF4-FFF2-40B4-BE49-F238E27FC236}">
                <a16:creationId xmlns:a16="http://schemas.microsoft.com/office/drawing/2014/main" id="{F1AE8486-4950-9FBE-5A50-FC0F2468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1147" y="2121163"/>
            <a:ext cx="2942734" cy="3125616"/>
          </a:xfrm>
          <a:prstGeom prst="rect">
            <a:avLst/>
          </a:prstGeom>
        </p:spPr>
      </p:pic>
      <p:pic>
        <p:nvPicPr>
          <p:cNvPr id="43" name="E" descr="A letter e in a black background&#10;&#10;Description automatically generated">
            <a:extLst>
              <a:ext uri="{FF2B5EF4-FFF2-40B4-BE49-F238E27FC236}">
                <a16:creationId xmlns:a16="http://schemas.microsoft.com/office/drawing/2014/main" id="{6E8A96DF-0EEC-9298-E7D4-9B85CCF359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271" y="2153580"/>
            <a:ext cx="2942734" cy="3128387"/>
          </a:xfrm>
          <a:prstGeom prst="rect">
            <a:avLst/>
          </a:prstGeom>
        </p:spPr>
      </p:pic>
      <p:pic>
        <p:nvPicPr>
          <p:cNvPr id="44" name="M" descr="A letter m in a black background&#10;&#10;Description automatically generated">
            <a:extLst>
              <a:ext uri="{FF2B5EF4-FFF2-40B4-BE49-F238E27FC236}">
                <a16:creationId xmlns:a16="http://schemas.microsoft.com/office/drawing/2014/main" id="{9E39B3DE-E91A-4541-288A-6DAD8B20CB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3629" y="2122504"/>
            <a:ext cx="2942734" cy="3125616"/>
          </a:xfrm>
          <a:prstGeom prst="rect">
            <a:avLst/>
          </a:prstGeom>
        </p:spPr>
      </p:pic>
      <p:pic>
        <p:nvPicPr>
          <p:cNvPr id="45" name="A2" descr="A logo on a black background&#10;&#10;Description automatically generated">
            <a:extLst>
              <a:ext uri="{FF2B5EF4-FFF2-40B4-BE49-F238E27FC236}">
                <a16:creationId xmlns:a16="http://schemas.microsoft.com/office/drawing/2014/main" id="{47FDAC76-89C2-5D9D-3178-61E8CE5532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3348" y="2126923"/>
            <a:ext cx="2942734" cy="3128387"/>
          </a:xfrm>
          <a:prstGeom prst="rect">
            <a:avLst/>
          </a:prstGeom>
        </p:spPr>
      </p:pic>
      <p:pic>
        <p:nvPicPr>
          <p:cNvPr id="50" name="R" descr="A2&#10;">
            <a:extLst>
              <a:ext uri="{FF2B5EF4-FFF2-40B4-BE49-F238E27FC236}">
                <a16:creationId xmlns:a16="http://schemas.microsoft.com/office/drawing/2014/main" id="{A5EEA17B-FC99-CE10-BA8E-368F6EC1ED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2979" y="2116140"/>
            <a:ext cx="2942734" cy="3128387"/>
          </a:xfrm>
          <a:prstGeom prst="rect">
            <a:avLst/>
          </a:prstGeom>
        </p:spPr>
      </p:pic>
      <p:pic>
        <p:nvPicPr>
          <p:cNvPr id="58" name="D1" descr="A letter d on a black background&#10;&#10;Description automatically generated">
            <a:extLst>
              <a:ext uri="{FF2B5EF4-FFF2-40B4-BE49-F238E27FC236}">
                <a16:creationId xmlns:a16="http://schemas.microsoft.com/office/drawing/2014/main" id="{16C1EF77-B9EA-6360-8E8D-BA84A3560A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41563" y="2139274"/>
            <a:ext cx="2942734" cy="3125616"/>
          </a:xfrm>
          <a:prstGeom prst="rect">
            <a:avLst/>
          </a:prstGeom>
        </p:spPr>
      </p:pic>
      <p:pic>
        <p:nvPicPr>
          <p:cNvPr id="59" name="A1" descr="A1&#10;">
            <a:extLst>
              <a:ext uri="{FF2B5EF4-FFF2-40B4-BE49-F238E27FC236}">
                <a16:creationId xmlns:a16="http://schemas.microsoft.com/office/drawing/2014/main" id="{579671FE-A635-2C4C-D28C-DD08BDE49E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4349" y="2132106"/>
            <a:ext cx="2942734" cy="3128387"/>
          </a:xfrm>
          <a:prstGeom prst="rect">
            <a:avLst/>
          </a:prstGeom>
        </p:spPr>
      </p:pic>
      <p:sp>
        <p:nvSpPr>
          <p:cNvPr id="60" name="TextBox 59">
            <a:extLst>
              <a:ext uri="{FF2B5EF4-FFF2-40B4-BE49-F238E27FC236}">
                <a16:creationId xmlns:a16="http://schemas.microsoft.com/office/drawing/2014/main" id="{AA675982-8C06-4EB9-C7A9-AF897EE84704}"/>
              </a:ext>
            </a:extLst>
          </p:cNvPr>
          <p:cNvSpPr txBox="1"/>
          <p:nvPr/>
        </p:nvSpPr>
        <p:spPr>
          <a:xfrm rot="5400000">
            <a:off x="8665439" y="-389023"/>
            <a:ext cx="615553" cy="9826258"/>
          </a:xfrm>
          <a:prstGeom prst="rect">
            <a:avLst/>
          </a:prstGeom>
          <a:noFill/>
        </p:spPr>
        <p:txBody>
          <a:bodyPr vert="vert270" wrap="square" rtlCol="0">
            <a:spAutoFit/>
          </a:bodyPr>
          <a:lstStyle/>
          <a:p>
            <a:pPr algn="ctr"/>
            <a:r>
              <a:rPr lang="en-GB" sz="2800" b="1" i="1">
                <a:latin typeface="Candara" panose="020E0502030303020204" pitchFamily="34" charset="0"/>
              </a:rPr>
              <a:t>Revolutionizing Health with </a:t>
            </a:r>
            <a:r>
              <a:rPr lang="en-GB" sz="2800" b="1" i="1" err="1">
                <a:solidFill>
                  <a:srgbClr val="C33C54"/>
                </a:solidFill>
                <a:latin typeface="Candara" panose="020E0502030303020204" pitchFamily="34" charset="0"/>
              </a:rPr>
              <a:t>ResQ</a:t>
            </a:r>
            <a:endParaRPr lang="en-GB" sz="2800" i="1">
              <a:solidFill>
                <a:srgbClr val="C33C54"/>
              </a:solidFill>
              <a:latin typeface="Candara" panose="020E0502030303020204" pitchFamily="34" charset="0"/>
            </a:endParaRPr>
          </a:p>
        </p:txBody>
      </p:sp>
    </p:spTree>
    <p:extLst>
      <p:ext uri="{BB962C8B-B14F-4D97-AF65-F5344CB8AC3E}">
        <p14:creationId xmlns:p14="http://schemas.microsoft.com/office/powerpoint/2010/main" val="1210910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Picture 4" descr="A person wearing a headset and a white coat&#10;&#10;Description automatically generated">
            <a:extLst>
              <a:ext uri="{FF2B5EF4-FFF2-40B4-BE49-F238E27FC236}">
                <a16:creationId xmlns:a16="http://schemas.microsoft.com/office/drawing/2014/main" id="{40F4D42F-8C61-D3BB-A1A0-B15CD0549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376" y="2561263"/>
            <a:ext cx="3555098" cy="3555098"/>
          </a:xfrm>
          <a:prstGeom prst="rect">
            <a:avLst/>
          </a:prstGeom>
        </p:spPr>
      </p:pic>
      <p:sp>
        <p:nvSpPr>
          <p:cNvPr id="4" name="Freeform: Shape 3">
            <a:extLst>
              <a:ext uri="{FF2B5EF4-FFF2-40B4-BE49-F238E27FC236}">
                <a16:creationId xmlns:a16="http://schemas.microsoft.com/office/drawing/2014/main" id="{86BB13EE-7293-10DD-CAA0-90D56941BF4A}"/>
              </a:ext>
            </a:extLst>
          </p:cNvPr>
          <p:cNvSpPr/>
          <p:nvPr/>
        </p:nvSpPr>
        <p:spPr>
          <a:xfrm>
            <a:off x="761764" y="-198513"/>
            <a:ext cx="2776140"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021424" y="-1730586"/>
            <a:ext cx="615553" cy="3953169"/>
          </a:xfrm>
          <a:prstGeom prst="rect">
            <a:avLst/>
          </a:prstGeom>
          <a:noFill/>
        </p:spPr>
        <p:txBody>
          <a:bodyPr vert="vert270" wrap="square" rtlCol="0">
            <a:spAutoFit/>
          </a:bodyPr>
          <a:lstStyle/>
          <a:p>
            <a:pPr algn="ctr"/>
            <a:r>
              <a:rPr lang="en-US" sz="2800" b="1" i="0">
                <a:effectLst/>
                <a:latin typeface="Söhne"/>
              </a:rPr>
              <a:t>Our Team</a:t>
            </a:r>
            <a:endParaRPr lang="en-GB" sz="2800">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pic>
        <p:nvPicPr>
          <p:cNvPr id="3" name="Picture 2" descr="A person walking a dog&#10;&#10;Description automatically generated">
            <a:extLst>
              <a:ext uri="{FF2B5EF4-FFF2-40B4-BE49-F238E27FC236}">
                <a16:creationId xmlns:a16="http://schemas.microsoft.com/office/drawing/2014/main" id="{0C3BA7D9-F026-0EBF-75ED-FE62E2DBE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7010" y="3577345"/>
            <a:ext cx="1713053" cy="2057477"/>
          </a:xfrm>
          <a:prstGeom prst="rect">
            <a:avLst/>
          </a:prstGeom>
          <a:ln w="38100">
            <a:solidFill>
              <a:srgbClr val="262626"/>
            </a:solidFill>
          </a:ln>
        </p:spPr>
      </p:pic>
      <p:pic>
        <p:nvPicPr>
          <p:cNvPr id="7" name="Picture 6" descr="A person in a blue shirt&#10;&#10;Description automatically generated">
            <a:extLst>
              <a:ext uri="{FF2B5EF4-FFF2-40B4-BE49-F238E27FC236}">
                <a16:creationId xmlns:a16="http://schemas.microsoft.com/office/drawing/2014/main" id="{54A6F903-D623-FB8F-1A46-302CD9F00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3168" y="3624492"/>
            <a:ext cx="1713053" cy="2057477"/>
          </a:xfrm>
          <a:prstGeom prst="rect">
            <a:avLst/>
          </a:prstGeom>
          <a:ln w="38100">
            <a:solidFill>
              <a:srgbClr val="262626"/>
            </a:solidFill>
          </a:ln>
        </p:spPr>
      </p:pic>
      <p:pic>
        <p:nvPicPr>
          <p:cNvPr id="34" name="Picture 33" descr="A person with a drop of water on his face&#10;&#10;Description automatically generated">
            <a:extLst>
              <a:ext uri="{FF2B5EF4-FFF2-40B4-BE49-F238E27FC236}">
                <a16:creationId xmlns:a16="http://schemas.microsoft.com/office/drawing/2014/main" id="{F20C98A4-A23A-3DE4-C5D1-A451F619A5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2914" y="782773"/>
            <a:ext cx="1713053" cy="2057477"/>
          </a:xfrm>
          <a:prstGeom prst="rect">
            <a:avLst/>
          </a:prstGeom>
          <a:ln w="38100">
            <a:solidFill>
              <a:srgbClr val="262626"/>
            </a:solidFill>
          </a:ln>
        </p:spPr>
      </p:pic>
      <p:pic>
        <p:nvPicPr>
          <p:cNvPr id="36" name="Picture 35" descr="A person sitting at a table with a computer&#10;&#10;Description automatically generated">
            <a:extLst>
              <a:ext uri="{FF2B5EF4-FFF2-40B4-BE49-F238E27FC236}">
                <a16:creationId xmlns:a16="http://schemas.microsoft.com/office/drawing/2014/main" id="{C81D2E47-05C6-FB00-E0C7-59D30E2C1C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4096" y="757292"/>
            <a:ext cx="1713292" cy="2057764"/>
          </a:xfrm>
          <a:prstGeom prst="rect">
            <a:avLst/>
          </a:prstGeom>
          <a:ln w="38100">
            <a:solidFill>
              <a:srgbClr val="262626"/>
            </a:solidFill>
          </a:ln>
        </p:spPr>
      </p:pic>
      <p:pic>
        <p:nvPicPr>
          <p:cNvPr id="38" name="Picture 37" descr="A person wearing a mask&#10;&#10;Description automatically generated">
            <a:extLst>
              <a:ext uri="{FF2B5EF4-FFF2-40B4-BE49-F238E27FC236}">
                <a16:creationId xmlns:a16="http://schemas.microsoft.com/office/drawing/2014/main" id="{F5DAF4FF-3F06-195B-A0E5-4A014989B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9260" y="762550"/>
            <a:ext cx="1713053" cy="2057477"/>
          </a:xfrm>
          <a:prstGeom prst="rect">
            <a:avLst/>
          </a:prstGeom>
          <a:ln w="38100">
            <a:solidFill>
              <a:srgbClr val="262626"/>
            </a:solidFill>
          </a:ln>
        </p:spPr>
      </p:pic>
      <p:sp>
        <p:nvSpPr>
          <p:cNvPr id="47" name="TextBox 46">
            <a:extLst>
              <a:ext uri="{FF2B5EF4-FFF2-40B4-BE49-F238E27FC236}">
                <a16:creationId xmlns:a16="http://schemas.microsoft.com/office/drawing/2014/main" id="{B29E0E79-6CD0-8A21-0A4F-4FDB14D9F43E}"/>
              </a:ext>
            </a:extLst>
          </p:cNvPr>
          <p:cNvSpPr txBox="1"/>
          <p:nvPr/>
        </p:nvSpPr>
        <p:spPr>
          <a:xfrm rot="5400000">
            <a:off x="7775399" y="2202916"/>
            <a:ext cx="461665" cy="1800225"/>
          </a:xfrm>
          <a:prstGeom prst="rect">
            <a:avLst/>
          </a:prstGeom>
          <a:noFill/>
        </p:spPr>
        <p:txBody>
          <a:bodyPr vert="vert270" wrap="square" rtlCol="0">
            <a:spAutoFit/>
          </a:bodyPr>
          <a:lstStyle/>
          <a:p>
            <a:pPr algn="ctr"/>
            <a:r>
              <a:rPr lang="en-US" b="1">
                <a:solidFill>
                  <a:srgbClr val="C33C54"/>
                </a:solidFill>
                <a:latin typeface="Candara" panose="020E0502030303020204" pitchFamily="34" charset="0"/>
              </a:rPr>
              <a:t>V</a:t>
            </a:r>
            <a:r>
              <a:rPr lang="en-US" b="1">
                <a:latin typeface="Candara" panose="020E0502030303020204" pitchFamily="34" charset="0"/>
              </a:rPr>
              <a:t>incent </a:t>
            </a:r>
            <a:r>
              <a:rPr lang="en-US" b="1">
                <a:solidFill>
                  <a:srgbClr val="C33C54"/>
                </a:solidFill>
                <a:latin typeface="Candara" panose="020E0502030303020204" pitchFamily="34" charset="0"/>
              </a:rPr>
              <a:t>V</a:t>
            </a:r>
            <a:r>
              <a:rPr lang="en-US" b="1">
                <a:latin typeface="Candara" panose="020E0502030303020204" pitchFamily="34" charset="0"/>
              </a:rPr>
              <a:t>an </a:t>
            </a:r>
            <a:r>
              <a:rPr lang="en-US" b="1">
                <a:solidFill>
                  <a:srgbClr val="C33C54"/>
                </a:solidFill>
                <a:latin typeface="Candara" panose="020E0502030303020204" pitchFamily="34" charset="0"/>
              </a:rPr>
              <a:t>Z</a:t>
            </a:r>
            <a:r>
              <a:rPr lang="en-US" b="1">
                <a:latin typeface="Candara" panose="020E0502030303020204" pitchFamily="34" charset="0"/>
              </a:rPr>
              <a:t>ele</a:t>
            </a:r>
            <a:endParaRPr lang="en-GB" b="1">
              <a:latin typeface="Candara" panose="020E0502030303020204" pitchFamily="34" charset="0"/>
            </a:endParaRPr>
          </a:p>
        </p:txBody>
      </p:sp>
      <p:sp>
        <p:nvSpPr>
          <p:cNvPr id="48" name="TextBox 47">
            <a:extLst>
              <a:ext uri="{FF2B5EF4-FFF2-40B4-BE49-F238E27FC236}">
                <a16:creationId xmlns:a16="http://schemas.microsoft.com/office/drawing/2014/main" id="{20C9D198-4242-87FC-BCD6-58FA8B794212}"/>
              </a:ext>
            </a:extLst>
          </p:cNvPr>
          <p:cNvSpPr txBox="1"/>
          <p:nvPr/>
        </p:nvSpPr>
        <p:spPr>
          <a:xfrm rot="5400000">
            <a:off x="4931478" y="2238313"/>
            <a:ext cx="461665" cy="1713052"/>
          </a:xfrm>
          <a:prstGeom prst="rect">
            <a:avLst/>
          </a:prstGeom>
          <a:noFill/>
        </p:spPr>
        <p:txBody>
          <a:bodyPr vert="vert270" wrap="square" rtlCol="0">
            <a:spAutoFit/>
          </a:bodyPr>
          <a:lstStyle/>
          <a:p>
            <a:pPr algn="ctr"/>
            <a:r>
              <a:rPr lang="en-US" b="1">
                <a:solidFill>
                  <a:srgbClr val="C33C54"/>
                </a:solidFill>
                <a:latin typeface="Candara" panose="020E0502030303020204" pitchFamily="34" charset="0"/>
              </a:rPr>
              <a:t>T</a:t>
            </a:r>
            <a:r>
              <a:rPr lang="en-US" b="1">
                <a:latin typeface="Candara" panose="020E0502030303020204" pitchFamily="34" charset="0"/>
              </a:rPr>
              <a:t>ies </a:t>
            </a:r>
            <a:r>
              <a:rPr lang="en-US" b="1" err="1">
                <a:solidFill>
                  <a:srgbClr val="C33C54"/>
                </a:solidFill>
                <a:latin typeface="Candara" panose="020E0502030303020204" pitchFamily="34" charset="0"/>
              </a:rPr>
              <a:t>V</a:t>
            </a:r>
            <a:r>
              <a:rPr lang="en-US" b="1" err="1">
                <a:latin typeface="Candara" panose="020E0502030303020204" pitchFamily="34" charset="0"/>
              </a:rPr>
              <a:t>erhé</a:t>
            </a:r>
            <a:endParaRPr lang="en-GB" b="1">
              <a:latin typeface="Candara" panose="020E0502030303020204" pitchFamily="34" charset="0"/>
            </a:endParaRPr>
          </a:p>
        </p:txBody>
      </p:sp>
      <p:sp>
        <p:nvSpPr>
          <p:cNvPr id="49" name="TextBox 48">
            <a:extLst>
              <a:ext uri="{FF2B5EF4-FFF2-40B4-BE49-F238E27FC236}">
                <a16:creationId xmlns:a16="http://schemas.microsoft.com/office/drawing/2014/main" id="{578CA115-CA67-5990-3FE0-59BA27AE0943}"/>
              </a:ext>
            </a:extLst>
          </p:cNvPr>
          <p:cNvSpPr txBox="1"/>
          <p:nvPr/>
        </p:nvSpPr>
        <p:spPr>
          <a:xfrm rot="5400000">
            <a:off x="6442390" y="4731612"/>
            <a:ext cx="461665" cy="2491759"/>
          </a:xfrm>
          <a:prstGeom prst="rect">
            <a:avLst/>
          </a:prstGeom>
          <a:noFill/>
        </p:spPr>
        <p:txBody>
          <a:bodyPr vert="vert270" wrap="square" rtlCol="0">
            <a:spAutoFit/>
          </a:bodyPr>
          <a:lstStyle/>
          <a:p>
            <a:pPr algn="ctr"/>
            <a:r>
              <a:rPr lang="en-US" b="1">
                <a:solidFill>
                  <a:srgbClr val="C33C54"/>
                </a:solidFill>
                <a:latin typeface="Candara" panose="020E0502030303020204" pitchFamily="34" charset="0"/>
              </a:rPr>
              <a:t>K</a:t>
            </a:r>
            <a:r>
              <a:rPr lang="en-US" b="1">
                <a:latin typeface="Candara" panose="020E0502030303020204" pitchFamily="34" charset="0"/>
              </a:rPr>
              <a:t>evin </a:t>
            </a:r>
            <a:r>
              <a:rPr lang="en-US" b="1" err="1">
                <a:solidFill>
                  <a:srgbClr val="C33C54"/>
                </a:solidFill>
                <a:latin typeface="Candara" panose="020E0502030303020204" pitchFamily="34" charset="0"/>
              </a:rPr>
              <a:t>D</a:t>
            </a:r>
            <a:r>
              <a:rPr lang="en-US" b="1" err="1">
                <a:latin typeface="Candara" panose="020E0502030303020204" pitchFamily="34" charset="0"/>
              </a:rPr>
              <a:t>emeulenaere</a:t>
            </a:r>
            <a:endParaRPr lang="en-GB" b="1">
              <a:latin typeface="Candara" panose="020E0502030303020204" pitchFamily="34" charset="0"/>
            </a:endParaRPr>
          </a:p>
        </p:txBody>
      </p:sp>
      <p:sp>
        <p:nvSpPr>
          <p:cNvPr id="50" name="TextBox 49">
            <a:extLst>
              <a:ext uri="{FF2B5EF4-FFF2-40B4-BE49-F238E27FC236}">
                <a16:creationId xmlns:a16="http://schemas.microsoft.com/office/drawing/2014/main" id="{2B17D498-4370-26AF-D3A1-4771575DA874}"/>
              </a:ext>
            </a:extLst>
          </p:cNvPr>
          <p:cNvSpPr txBox="1"/>
          <p:nvPr/>
        </p:nvSpPr>
        <p:spPr>
          <a:xfrm rot="5400000">
            <a:off x="2139669" y="2215286"/>
            <a:ext cx="461665" cy="1800225"/>
          </a:xfrm>
          <a:prstGeom prst="rect">
            <a:avLst/>
          </a:prstGeom>
          <a:noFill/>
        </p:spPr>
        <p:txBody>
          <a:bodyPr vert="vert270" wrap="square" rtlCol="0">
            <a:spAutoFit/>
          </a:bodyPr>
          <a:lstStyle/>
          <a:p>
            <a:pPr algn="ctr"/>
            <a:r>
              <a:rPr lang="en-US" b="1">
                <a:solidFill>
                  <a:srgbClr val="C33C54"/>
                </a:solidFill>
                <a:latin typeface="Candara" panose="020E0502030303020204" pitchFamily="34" charset="0"/>
              </a:rPr>
              <a:t>K</a:t>
            </a:r>
            <a:r>
              <a:rPr lang="en-US" b="1">
                <a:latin typeface="Candara" panose="020E0502030303020204" pitchFamily="34" charset="0"/>
              </a:rPr>
              <a:t>evin </a:t>
            </a:r>
            <a:r>
              <a:rPr lang="en-US" b="1">
                <a:solidFill>
                  <a:srgbClr val="C33C54"/>
                </a:solidFill>
                <a:latin typeface="Candara" panose="020E0502030303020204" pitchFamily="34" charset="0"/>
              </a:rPr>
              <a:t>H</a:t>
            </a:r>
            <a:r>
              <a:rPr lang="en-US" b="1">
                <a:latin typeface="Candara" panose="020E0502030303020204" pitchFamily="34" charset="0"/>
              </a:rPr>
              <a:t>enri</a:t>
            </a:r>
          </a:p>
        </p:txBody>
      </p:sp>
      <p:sp>
        <p:nvSpPr>
          <p:cNvPr id="51" name="TextBox 50">
            <a:extLst>
              <a:ext uri="{FF2B5EF4-FFF2-40B4-BE49-F238E27FC236}">
                <a16:creationId xmlns:a16="http://schemas.microsoft.com/office/drawing/2014/main" id="{C5BBE100-600B-7B7A-BDD4-2ACAF3E7B4E2}"/>
              </a:ext>
            </a:extLst>
          </p:cNvPr>
          <p:cNvSpPr txBox="1"/>
          <p:nvPr/>
        </p:nvSpPr>
        <p:spPr>
          <a:xfrm rot="5400000">
            <a:off x="3562703" y="5059772"/>
            <a:ext cx="461665" cy="1800225"/>
          </a:xfrm>
          <a:prstGeom prst="rect">
            <a:avLst/>
          </a:prstGeom>
          <a:noFill/>
        </p:spPr>
        <p:txBody>
          <a:bodyPr vert="vert270" wrap="square" rtlCol="0">
            <a:spAutoFit/>
          </a:bodyPr>
          <a:lstStyle/>
          <a:p>
            <a:pPr algn="ctr"/>
            <a:r>
              <a:rPr lang="en-US" b="1">
                <a:solidFill>
                  <a:srgbClr val="C33C54"/>
                </a:solidFill>
                <a:latin typeface="Candara" panose="020E0502030303020204" pitchFamily="34" charset="0"/>
              </a:rPr>
              <a:t>B</a:t>
            </a:r>
            <a:r>
              <a:rPr lang="en-US" b="1">
                <a:latin typeface="Candara" panose="020E0502030303020204" pitchFamily="34" charset="0"/>
              </a:rPr>
              <a:t>ram </a:t>
            </a:r>
            <a:r>
              <a:rPr lang="en-US" b="1" err="1">
                <a:solidFill>
                  <a:srgbClr val="C33C54"/>
                </a:solidFill>
                <a:latin typeface="Candara" panose="020E0502030303020204" pitchFamily="34" charset="0"/>
              </a:rPr>
              <a:t>L</a:t>
            </a:r>
            <a:r>
              <a:rPr lang="en-US" b="1" err="1">
                <a:latin typeface="Candara" panose="020E0502030303020204" pitchFamily="34" charset="0"/>
              </a:rPr>
              <a:t>ahousse</a:t>
            </a:r>
            <a:endParaRPr lang="en-GB" b="1">
              <a:latin typeface="Candara" panose="020E0502030303020204" pitchFamily="34" charset="0"/>
            </a:endParaRPr>
          </a:p>
        </p:txBody>
      </p:sp>
    </p:spTree>
    <p:extLst>
      <p:ext uri="{BB962C8B-B14F-4D97-AF65-F5344CB8AC3E}">
        <p14:creationId xmlns:p14="http://schemas.microsoft.com/office/powerpoint/2010/main" val="28867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Picture 4" descr="A person wearing a headset and a white coat&#10;&#10;Description automatically generated">
            <a:extLst>
              <a:ext uri="{FF2B5EF4-FFF2-40B4-BE49-F238E27FC236}">
                <a16:creationId xmlns:a16="http://schemas.microsoft.com/office/drawing/2014/main" id="{40F4D42F-8C61-D3BB-A1A0-B15CD0549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661" y="1409273"/>
            <a:ext cx="5063872" cy="5063872"/>
          </a:xfrm>
          <a:prstGeom prst="rect">
            <a:avLst/>
          </a:prstGeom>
        </p:spPr>
      </p:pic>
      <p:sp>
        <p:nvSpPr>
          <p:cNvPr id="4" name="Freeform: Shape 3">
            <a:extLst>
              <a:ext uri="{FF2B5EF4-FFF2-40B4-BE49-F238E27FC236}">
                <a16:creationId xmlns:a16="http://schemas.microsoft.com/office/drawing/2014/main" id="{86BB13EE-7293-10DD-CAA0-90D56941BF4A}"/>
              </a:ext>
            </a:extLst>
          </p:cNvPr>
          <p:cNvSpPr/>
          <p:nvPr/>
        </p:nvSpPr>
        <p:spPr>
          <a:xfrm>
            <a:off x="761764" y="-198513"/>
            <a:ext cx="392312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537519" y="-2246682"/>
            <a:ext cx="615553" cy="4985360"/>
          </a:xfrm>
          <a:prstGeom prst="rect">
            <a:avLst/>
          </a:prstGeom>
          <a:noFill/>
        </p:spPr>
        <p:txBody>
          <a:bodyPr vert="vert270" wrap="square" rtlCol="0">
            <a:spAutoFit/>
          </a:bodyPr>
          <a:lstStyle/>
          <a:p>
            <a:pPr algn="ctr"/>
            <a:r>
              <a:rPr lang="en-BE" sz="2800" b="1" i="0">
                <a:effectLst/>
                <a:latin typeface="Söhne"/>
              </a:rPr>
              <a:t>AI health assistant</a:t>
            </a:r>
            <a:endParaRPr lang="en-GB" sz="2800">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31" name="TextBox 30">
            <a:extLst>
              <a:ext uri="{FF2B5EF4-FFF2-40B4-BE49-F238E27FC236}">
                <a16:creationId xmlns:a16="http://schemas.microsoft.com/office/drawing/2014/main" id="{949AB496-8BDC-0D4C-19D0-6BDA9B0538BA}"/>
              </a:ext>
            </a:extLst>
          </p:cNvPr>
          <p:cNvSpPr txBox="1"/>
          <p:nvPr/>
        </p:nvSpPr>
        <p:spPr>
          <a:xfrm rot="5400000">
            <a:off x="2364822" y="-641797"/>
            <a:ext cx="553998" cy="4086138"/>
          </a:xfrm>
          <a:prstGeom prst="rect">
            <a:avLst/>
          </a:prstGeom>
          <a:noFill/>
        </p:spPr>
        <p:txBody>
          <a:bodyPr vert="vert270" wrap="square" rtlCol="0">
            <a:spAutoFit/>
          </a:bodyPr>
          <a:lstStyle/>
          <a:p>
            <a:pPr algn="ctr"/>
            <a:r>
              <a:rPr lang="en-GB" sz="2400" b="1" i="0">
                <a:effectLst/>
                <a:latin typeface="Candara" panose="020E0502030303020204" pitchFamily="34" charset="0"/>
              </a:rPr>
              <a:t>Where do you stand on AI</a:t>
            </a:r>
            <a:r>
              <a:rPr lang="en-BE" sz="2400" b="1" i="0">
                <a:effectLst/>
                <a:latin typeface="Candara" panose="020E0502030303020204" pitchFamily="34" charset="0"/>
              </a:rPr>
              <a:t>?</a:t>
            </a:r>
            <a:endParaRPr lang="en-GB" sz="2400" i="1">
              <a:latin typeface="Candara" panose="020E0502030303020204" pitchFamily="34" charset="0"/>
            </a:endParaRPr>
          </a:p>
        </p:txBody>
      </p:sp>
      <p:pic>
        <p:nvPicPr>
          <p:cNvPr id="33" name="Afbeelding 5" descr="Afbeelding met overdekt, Games, schermopname, persoon&#10;&#10;Automatisch gegenereerde beschrijving">
            <a:extLst>
              <a:ext uri="{FF2B5EF4-FFF2-40B4-BE49-F238E27FC236}">
                <a16:creationId xmlns:a16="http://schemas.microsoft.com/office/drawing/2014/main" id="{2808EBFB-1EBB-C67D-37CA-90DBCF202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351" y="1851253"/>
            <a:ext cx="4247717" cy="4122731"/>
          </a:xfrm>
          <a:prstGeom prst="rect">
            <a:avLst/>
          </a:prstGeom>
          <a:ln w="5715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26452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EDBE76-50C7-4BF5-BFA6-B7C9E46B5728}"/>
              </a:ext>
            </a:extLst>
          </p:cNvPr>
          <p:cNvSpPr txBox="1"/>
          <p:nvPr/>
        </p:nvSpPr>
        <p:spPr>
          <a:xfrm rot="5400000">
            <a:off x="8657794" y="263690"/>
            <a:ext cx="3877985" cy="7594803"/>
          </a:xfrm>
          <a:prstGeom prst="rect">
            <a:avLst/>
          </a:prstGeom>
          <a:noFill/>
        </p:spPr>
        <p:txBody>
          <a:bodyPr vert="vert270" wrap="square" rtlCol="0">
            <a:spAutoFit/>
          </a:bodyPr>
          <a:lstStyle/>
          <a:p>
            <a:pPr marL="342900" indent="-342900">
              <a:buBlip>
                <a:blip r:embed="rId3"/>
              </a:buBlip>
            </a:pPr>
            <a:r>
              <a:rPr lang="en-GB" sz="2000">
                <a:latin typeface="Candara" panose="020E0502030303020204" pitchFamily="34" charset="0"/>
              </a:rPr>
              <a:t>Connected Wellness and Health</a:t>
            </a:r>
          </a:p>
          <a:p>
            <a:pPr marL="342900" indent="-342900">
              <a:buFont typeface="Arial" panose="020B0604020202020204" pitchFamily="34" charset="0"/>
              <a:buChar char="•"/>
            </a:pPr>
            <a:endParaRPr lang="en-GB" sz="2000">
              <a:latin typeface="Candara" panose="020E0502030303020204" pitchFamily="34" charset="0"/>
            </a:endParaRPr>
          </a:p>
          <a:p>
            <a:pPr marL="342900" indent="-342900">
              <a:buBlip>
                <a:blip r:embed="rId3"/>
              </a:buBlip>
            </a:pPr>
            <a:r>
              <a:rPr lang="en-GB" sz="2000">
                <a:latin typeface="Candara" panose="020E0502030303020204" pitchFamily="34" charset="0"/>
              </a:rPr>
              <a:t>Data-Driven Insights</a:t>
            </a:r>
          </a:p>
          <a:p>
            <a:pPr marL="342900" indent="-342900">
              <a:buBlip>
                <a:blip r:embed="rId3"/>
              </a:buBlip>
            </a:pPr>
            <a:endParaRPr lang="en-GB" sz="2000">
              <a:latin typeface="Candara" panose="020E0502030303020204" pitchFamily="34" charset="0"/>
            </a:endParaRPr>
          </a:p>
          <a:p>
            <a:pPr marL="342900" indent="-342900">
              <a:buBlip>
                <a:blip r:embed="rId3"/>
              </a:buBlip>
            </a:pPr>
            <a:r>
              <a:rPr lang="en-GB" sz="2000">
                <a:latin typeface="Candara" panose="020E0502030303020204" pitchFamily="34" charset="0"/>
              </a:rPr>
              <a:t>Artificial Intelligence Innovation</a:t>
            </a:r>
          </a:p>
          <a:p>
            <a:pPr marL="342900" indent="-342900">
              <a:buBlip>
                <a:blip r:embed="rId3"/>
              </a:buBlip>
            </a:pPr>
            <a:endParaRPr lang="en-GB" sz="2000">
              <a:latin typeface="Candara" panose="020E0502030303020204" pitchFamily="34" charset="0"/>
            </a:endParaRPr>
          </a:p>
          <a:p>
            <a:pPr marL="342900" indent="-342900">
              <a:buBlip>
                <a:blip r:embed="rId3"/>
              </a:buBlip>
            </a:pPr>
            <a:r>
              <a:rPr lang="en-GB" sz="2000">
                <a:latin typeface="Candara" panose="020E0502030303020204" pitchFamily="34" charset="0"/>
              </a:rPr>
              <a:t>Collaborative Partnerships</a:t>
            </a:r>
          </a:p>
          <a:p>
            <a:pPr marL="342900" indent="-342900">
              <a:buBlip>
                <a:blip r:embed="rId3"/>
              </a:buBlip>
            </a:pPr>
            <a:endParaRPr lang="en-GB" sz="2000">
              <a:latin typeface="Candara" panose="020E0502030303020204" pitchFamily="34" charset="0"/>
            </a:endParaRPr>
          </a:p>
          <a:p>
            <a:pPr marL="342900" indent="-342900">
              <a:buBlip>
                <a:blip r:embed="rId3"/>
              </a:buBlip>
            </a:pPr>
            <a:r>
              <a:rPr lang="en-GB" sz="2000">
                <a:latin typeface="Candara" panose="020E0502030303020204" pitchFamily="34" charset="0"/>
              </a:rPr>
              <a:t>Healthier Future</a:t>
            </a:r>
          </a:p>
          <a:p>
            <a:pPr marL="342900" indent="-342900">
              <a:buFont typeface="Arial" panose="020B0604020202020204" pitchFamily="34" charset="0"/>
              <a:buChar char="•"/>
            </a:pPr>
            <a:endParaRPr lang="en-GB" sz="2000">
              <a:latin typeface="Candara" panose="020E0502030303020204" pitchFamily="34" charset="0"/>
            </a:endParaRPr>
          </a:p>
          <a:p>
            <a:pPr marL="342900" indent="-342900">
              <a:buFont typeface="Arial" panose="020B0604020202020204" pitchFamily="34" charset="0"/>
              <a:buChar char="•"/>
            </a:pPr>
            <a:endParaRPr lang="en-GB" sz="2000">
              <a:latin typeface="Candara" panose="020E0502030303020204" pitchFamily="34" charset="0"/>
            </a:endParaRPr>
          </a:p>
          <a:p>
            <a:pPr marL="342900" indent="-342900">
              <a:buFont typeface="Arial" panose="020B0604020202020204" pitchFamily="34" charset="0"/>
              <a:buChar char="•"/>
            </a:pPr>
            <a:endParaRPr lang="en-GB" sz="2000">
              <a:latin typeface="Candara" panose="020E0502030303020204" pitchFamily="34" charset="0"/>
            </a:endParaRPr>
          </a:p>
          <a:p>
            <a:pPr marL="342900" indent="-342900">
              <a:buFont typeface="Arial" panose="020B0604020202020204" pitchFamily="34" charset="0"/>
              <a:buChar char="•"/>
            </a:pPr>
            <a:endParaRPr lang="en-GB" sz="2000">
              <a:latin typeface="Candara" panose="020E0502030303020204" pitchFamily="34" charset="0"/>
            </a:endParaRPr>
          </a:p>
          <a:p>
            <a:pPr marL="342900" indent="-342900">
              <a:buFont typeface="Arial" panose="020B0604020202020204" pitchFamily="34" charset="0"/>
              <a:buChar char="•"/>
            </a:pPr>
            <a:endParaRPr lang="en-GB" sz="2000" i="0">
              <a:effectLst/>
              <a:latin typeface="Candara" panose="020E0502030303020204" pitchFamily="34" charset="0"/>
            </a:endParaRPr>
          </a:p>
          <a:p>
            <a:pPr marL="342900" indent="-342900">
              <a:buFont typeface="Arial" panose="020B0604020202020204" pitchFamily="34" charset="0"/>
              <a:buChar char="•"/>
            </a:pPr>
            <a:endParaRPr lang="en-GB" sz="2000">
              <a:latin typeface="Candara" panose="020E0502030303020204" pitchFamily="34" charset="0"/>
            </a:endParaRPr>
          </a:p>
          <a:p>
            <a:pPr marL="342900" indent="-342900">
              <a:buFont typeface="Arial" panose="020B0604020202020204" pitchFamily="34" charset="0"/>
              <a:buChar char="•"/>
            </a:pPr>
            <a:endParaRPr lang="en-GB" sz="2000" i="0">
              <a:effectLst/>
              <a:latin typeface="Candara" panose="020E0502030303020204" pitchFamily="34" charset="0"/>
            </a:endParaRPr>
          </a:p>
          <a:p>
            <a:pPr marL="342900" indent="-342900">
              <a:buFont typeface="Arial" panose="020B0604020202020204" pitchFamily="34" charset="0"/>
              <a:buChar char="•"/>
            </a:pPr>
            <a:endParaRPr lang="en-GB" sz="2000">
              <a:latin typeface="Candara" panose="020E0502030303020204" pitchFamily="34" charset="0"/>
            </a:endParaRPr>
          </a:p>
          <a:p>
            <a:pPr marL="342900" indent="-342900">
              <a:buFont typeface="Arial" panose="020B0604020202020204" pitchFamily="34" charset="0"/>
              <a:buChar char="•"/>
            </a:pPr>
            <a:endParaRPr lang="en-GB" sz="2000" i="0">
              <a:effectLst/>
              <a:latin typeface="Candara" panose="020E0502030303020204" pitchFamily="34" charset="0"/>
            </a:endParaRPr>
          </a:p>
          <a:p>
            <a:pPr marL="342900" indent="-342900">
              <a:buFont typeface="Arial" panose="020B0604020202020204" pitchFamily="34" charset="0"/>
              <a:buChar char="•"/>
            </a:pPr>
            <a:endParaRPr lang="en-GB" sz="2000">
              <a:latin typeface="Candara" panose="020E0502030303020204" pitchFamily="34" charset="0"/>
            </a:endParaRPr>
          </a:p>
          <a:p>
            <a:pPr marL="342900" indent="-342900">
              <a:buFont typeface="Arial" panose="020B0604020202020204" pitchFamily="34" charset="0"/>
              <a:buChar char="•"/>
            </a:pPr>
            <a:endParaRPr lang="en-GB" sz="2000" i="0">
              <a:effectLst/>
              <a:latin typeface="Candara" panose="020E0502030303020204" pitchFamily="34" charset="0"/>
            </a:endParaRPr>
          </a:p>
          <a:p>
            <a:pPr marL="342900" indent="-342900">
              <a:buFont typeface="Arial" panose="020B0604020202020204" pitchFamily="34" charset="0"/>
              <a:buChar char="•"/>
            </a:pPr>
            <a:endParaRPr lang="en-GB" sz="2000">
              <a:latin typeface="Candara" panose="020E0502030303020204" pitchFamily="34" charset="0"/>
            </a:endParaRPr>
          </a:p>
          <a:p>
            <a:endParaRPr lang="en-GB" sz="2000">
              <a:latin typeface="Candara" panose="020E0502030303020204" pitchFamily="34" charset="0"/>
            </a:endParaRPr>
          </a:p>
          <a:p>
            <a:endParaRPr lang="en-GB" sz="2000" i="0">
              <a:effectLst/>
              <a:latin typeface="Candara" panose="020E0502030303020204" pitchFamily="34" charset="0"/>
            </a:endParaRPr>
          </a:p>
          <a:p>
            <a:endParaRPr lang="en-GB" sz="2000">
              <a:latin typeface="Candara" panose="020E0502030303020204" pitchFamily="34" charset="0"/>
            </a:endParaRPr>
          </a:p>
          <a:p>
            <a:endParaRPr lang="en-GB" sz="2000" i="0">
              <a:effectLst/>
              <a:latin typeface="Candara" panose="020E0502030303020204" pitchFamily="34" charset="0"/>
            </a:endParaRPr>
          </a:p>
          <a:p>
            <a:pPr marL="342900" indent="-342900">
              <a:buFont typeface="Arial" panose="020B0604020202020204" pitchFamily="34" charset="0"/>
              <a:buChar char="•"/>
            </a:pPr>
            <a:endParaRPr lang="en-GB" sz="2000" i="1">
              <a:latin typeface="Candara" panose="020E0502030303020204" pitchFamily="34" charset="0"/>
            </a:endParaRPr>
          </a:p>
        </p:txBody>
      </p:sp>
      <p:sp>
        <p:nvSpPr>
          <p:cNvPr id="2" name="Rectangle 1">
            <a:extLst>
              <a:ext uri="{FF2B5EF4-FFF2-40B4-BE49-F238E27FC236}">
                <a16:creationId xmlns:a16="http://schemas.microsoft.com/office/drawing/2014/main" id="{F4FFCDAA-BDE2-DD4A-2ADC-B54386331428}"/>
              </a:ext>
            </a:extLst>
          </p:cNvPr>
          <p:cNvSpPr/>
          <p:nvPr/>
        </p:nvSpPr>
        <p:spPr>
          <a:xfrm>
            <a:off x="6799385" y="1519470"/>
            <a:ext cx="5299724" cy="5338530"/>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person wearing a headset and a white coat&#10;&#10;Description automatically generated">
            <a:extLst>
              <a:ext uri="{FF2B5EF4-FFF2-40B4-BE49-F238E27FC236}">
                <a16:creationId xmlns:a16="http://schemas.microsoft.com/office/drawing/2014/main" id="{40F4D42F-8C61-D3BB-A1A0-B15CD0549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8661" y="1409273"/>
            <a:ext cx="5063872" cy="5063872"/>
          </a:xfrm>
          <a:prstGeom prst="rect">
            <a:avLst/>
          </a:prstGeom>
        </p:spPr>
      </p:pic>
      <p:sp>
        <p:nvSpPr>
          <p:cNvPr id="4" name="Freeform: Shape 3">
            <a:extLst>
              <a:ext uri="{FF2B5EF4-FFF2-40B4-BE49-F238E27FC236}">
                <a16:creationId xmlns:a16="http://schemas.microsoft.com/office/drawing/2014/main" id="{86BB13EE-7293-10DD-CAA0-90D56941BF4A}"/>
              </a:ext>
            </a:extLst>
          </p:cNvPr>
          <p:cNvSpPr/>
          <p:nvPr/>
        </p:nvSpPr>
        <p:spPr>
          <a:xfrm>
            <a:off x="761764" y="-198513"/>
            <a:ext cx="392312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537519" y="-2246682"/>
            <a:ext cx="615553" cy="4985360"/>
          </a:xfrm>
          <a:prstGeom prst="rect">
            <a:avLst/>
          </a:prstGeom>
          <a:noFill/>
        </p:spPr>
        <p:txBody>
          <a:bodyPr vert="vert270" wrap="square" rtlCol="0">
            <a:spAutoFit/>
          </a:bodyPr>
          <a:lstStyle/>
          <a:p>
            <a:pPr algn="ctr"/>
            <a:r>
              <a:rPr lang="en-GB" sz="2800" b="1" i="0">
                <a:effectLst/>
                <a:latin typeface="Söhne"/>
              </a:rPr>
              <a:t>Vision and Mission</a:t>
            </a:r>
            <a:endParaRPr lang="en-GB" sz="2800">
              <a:latin typeface="Candara" panose="020E0502030303020204" pitchFamily="34" charset="0"/>
            </a:endParaRPr>
          </a:p>
        </p:txBody>
      </p:sp>
      <p:sp>
        <p:nvSpPr>
          <p:cNvPr id="7" name="TextBox 6">
            <a:extLst>
              <a:ext uri="{FF2B5EF4-FFF2-40B4-BE49-F238E27FC236}">
                <a16:creationId xmlns:a16="http://schemas.microsoft.com/office/drawing/2014/main" id="{B81D1C2A-3E65-E9AC-37E0-212625277A0A}"/>
              </a:ext>
            </a:extLst>
          </p:cNvPr>
          <p:cNvSpPr txBox="1"/>
          <p:nvPr/>
        </p:nvSpPr>
        <p:spPr>
          <a:xfrm rot="5400000">
            <a:off x="4058155" y="-2335130"/>
            <a:ext cx="553998" cy="7472804"/>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Our Vision for Health &amp; Wellness, Our Mission with </a:t>
            </a:r>
            <a:r>
              <a:rPr lang="en-US" sz="2400" b="1" i="1" err="1">
                <a:effectLst/>
                <a:latin typeface="Candara" panose="020E0502030303020204" pitchFamily="34" charset="0"/>
              </a:rPr>
              <a:t>ResQ</a:t>
            </a:r>
            <a:endParaRPr lang="en-GB" sz="2400" i="1">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5">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pic>
        <p:nvPicPr>
          <p:cNvPr id="3" name="Afbeelding 2" descr="Afbeelding met persoon, blauw, technologie, hand&#10;&#10;Automatisch gegenereerde beschrijving">
            <a:extLst>
              <a:ext uri="{FF2B5EF4-FFF2-40B4-BE49-F238E27FC236}">
                <a16:creationId xmlns:a16="http://schemas.microsoft.com/office/drawing/2014/main" id="{7A5E42E1-A958-8E1B-F155-EA344EF0FC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6570" y="1828704"/>
            <a:ext cx="4145280" cy="4145280"/>
          </a:xfrm>
          <a:prstGeom prst="rect">
            <a:avLst/>
          </a:prstGeom>
          <a:ln w="5715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771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4B24973-DE8B-6222-39C5-4381A7C92891}"/>
              </a:ext>
            </a:extLst>
          </p:cNvPr>
          <p:cNvSpPr/>
          <p:nvPr/>
        </p:nvSpPr>
        <p:spPr>
          <a:xfrm>
            <a:off x="6799385" y="1519470"/>
            <a:ext cx="5299724" cy="5338530"/>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86BB13EE-7293-10DD-CAA0-90D56941BF4A}"/>
              </a:ext>
            </a:extLst>
          </p:cNvPr>
          <p:cNvSpPr/>
          <p:nvPr/>
        </p:nvSpPr>
        <p:spPr>
          <a:xfrm>
            <a:off x="761764" y="-198513"/>
            <a:ext cx="392312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pic>
        <p:nvPicPr>
          <p:cNvPr id="3" name="Picture 2" descr="A person wearing a headset and a white coat&#10;&#10;Description automatically generated">
            <a:extLst>
              <a:ext uri="{FF2B5EF4-FFF2-40B4-BE49-F238E27FC236}">
                <a16:creationId xmlns:a16="http://schemas.microsoft.com/office/drawing/2014/main" id="{511B9050-0398-2280-4774-F81C43F1C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661" y="1409273"/>
            <a:ext cx="5063872" cy="5063872"/>
          </a:xfrm>
          <a:prstGeom prst="rect">
            <a:avLst/>
          </a:prstGeom>
        </p:spPr>
      </p:pic>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537519" y="-2246682"/>
            <a:ext cx="615553" cy="4985360"/>
          </a:xfrm>
          <a:prstGeom prst="rect">
            <a:avLst/>
          </a:prstGeom>
          <a:noFill/>
        </p:spPr>
        <p:txBody>
          <a:bodyPr vert="vert270" wrap="square" rtlCol="0">
            <a:spAutoFit/>
          </a:bodyPr>
          <a:lstStyle/>
          <a:p>
            <a:pPr algn="ctr"/>
            <a:r>
              <a:rPr lang="en-GB" sz="2800" b="1" i="0">
                <a:effectLst/>
                <a:latin typeface="Söhne"/>
              </a:rPr>
              <a:t>Vision and Mission</a:t>
            </a:r>
            <a:endParaRPr lang="en-GB" sz="2800">
              <a:latin typeface="Candara" panose="020E0502030303020204" pitchFamily="34" charset="0"/>
            </a:endParaRPr>
          </a:p>
        </p:txBody>
      </p:sp>
      <p:sp>
        <p:nvSpPr>
          <p:cNvPr id="7" name="TextBox 6">
            <a:extLst>
              <a:ext uri="{FF2B5EF4-FFF2-40B4-BE49-F238E27FC236}">
                <a16:creationId xmlns:a16="http://schemas.microsoft.com/office/drawing/2014/main" id="{B81D1C2A-3E65-E9AC-37E0-212625277A0A}"/>
              </a:ext>
            </a:extLst>
          </p:cNvPr>
          <p:cNvSpPr txBox="1"/>
          <p:nvPr/>
        </p:nvSpPr>
        <p:spPr>
          <a:xfrm rot="5400000">
            <a:off x="4058155" y="-2335130"/>
            <a:ext cx="553998" cy="7472804"/>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Our Vision for Health &amp; Wellness, Our Mission with </a:t>
            </a:r>
            <a:r>
              <a:rPr lang="en-US" sz="2400" b="1" i="1" err="1">
                <a:effectLst/>
                <a:latin typeface="Candara" panose="020E0502030303020204" pitchFamily="34" charset="0"/>
              </a:rPr>
              <a:t>ResQ</a:t>
            </a:r>
            <a:endParaRPr lang="en-GB" sz="2400" i="1">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5D90B4CD-8D6C-B821-ACBB-DD08FB3EDBFE}"/>
              </a:ext>
            </a:extLst>
          </p:cNvPr>
          <p:cNvSpPr txBox="1"/>
          <p:nvPr/>
        </p:nvSpPr>
        <p:spPr>
          <a:xfrm rot="5400000">
            <a:off x="2795682" y="422114"/>
            <a:ext cx="492443" cy="4019615"/>
          </a:xfrm>
          <a:prstGeom prst="rect">
            <a:avLst/>
          </a:prstGeom>
          <a:noFill/>
        </p:spPr>
        <p:txBody>
          <a:bodyPr vert="vert270" wrap="square" rtlCol="0">
            <a:spAutoFit/>
          </a:bodyPr>
          <a:lstStyle/>
          <a:p>
            <a:r>
              <a:rPr lang="en-GB" sz="2000" i="0">
                <a:effectLst/>
                <a:latin typeface="Candara" panose="020E0502030303020204" pitchFamily="34" charset="0"/>
              </a:rPr>
              <a:t> </a:t>
            </a:r>
            <a:endParaRPr lang="en-GB" sz="2000" i="1">
              <a:latin typeface="Candara" panose="020E0502030303020204" pitchFamily="34" charset="0"/>
            </a:endParaRPr>
          </a:p>
        </p:txBody>
      </p:sp>
      <p:sp>
        <p:nvSpPr>
          <p:cNvPr id="5" name="TextBox 4">
            <a:extLst>
              <a:ext uri="{FF2B5EF4-FFF2-40B4-BE49-F238E27FC236}">
                <a16:creationId xmlns:a16="http://schemas.microsoft.com/office/drawing/2014/main" id="{3C0048FB-3A1E-2585-4D65-28D007E4B9EC}"/>
              </a:ext>
            </a:extLst>
          </p:cNvPr>
          <p:cNvSpPr txBox="1"/>
          <p:nvPr/>
        </p:nvSpPr>
        <p:spPr>
          <a:xfrm rot="5400000">
            <a:off x="3379811" y="263690"/>
            <a:ext cx="3877985" cy="7594803"/>
          </a:xfrm>
          <a:prstGeom prst="rect">
            <a:avLst/>
          </a:prstGeom>
          <a:noFill/>
        </p:spPr>
        <p:txBody>
          <a:bodyPr vert="vert270" wrap="square" rtlCol="0">
            <a:spAutoFit/>
          </a:bodyPr>
          <a:lstStyle/>
          <a:p>
            <a:pPr marL="342900" indent="-342900">
              <a:buBlip>
                <a:blip r:embed="rId5"/>
              </a:buBlip>
            </a:pPr>
            <a:r>
              <a:rPr lang="en-GB" sz="2000" dirty="0">
                <a:latin typeface="Candara" panose="020E0502030303020204" pitchFamily="34" charset="0"/>
              </a:rPr>
              <a:t>Connected Wellness and Health</a:t>
            </a:r>
          </a:p>
          <a:p>
            <a:pPr marL="342900" indent="-342900">
              <a:buFont typeface="Arial" panose="020B0604020202020204" pitchFamily="34" charset="0"/>
              <a:buChar char="•"/>
            </a:pPr>
            <a:endParaRPr lang="en-GB" sz="2000" dirty="0">
              <a:latin typeface="Candara" panose="020E0502030303020204" pitchFamily="34" charset="0"/>
            </a:endParaRPr>
          </a:p>
          <a:p>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i="1" dirty="0">
              <a:latin typeface="Candara" panose="020E0502030303020204" pitchFamily="34" charset="0"/>
            </a:endParaRPr>
          </a:p>
        </p:txBody>
      </p:sp>
    </p:spTree>
    <p:extLst>
      <p:ext uri="{BB962C8B-B14F-4D97-AF65-F5344CB8AC3E}">
        <p14:creationId xmlns:p14="http://schemas.microsoft.com/office/powerpoint/2010/main" val="20868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4B24973-DE8B-6222-39C5-4381A7C92891}"/>
              </a:ext>
            </a:extLst>
          </p:cNvPr>
          <p:cNvSpPr/>
          <p:nvPr/>
        </p:nvSpPr>
        <p:spPr>
          <a:xfrm>
            <a:off x="6799385" y="1519470"/>
            <a:ext cx="5299724" cy="5338530"/>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86BB13EE-7293-10DD-CAA0-90D56941BF4A}"/>
              </a:ext>
            </a:extLst>
          </p:cNvPr>
          <p:cNvSpPr/>
          <p:nvPr/>
        </p:nvSpPr>
        <p:spPr>
          <a:xfrm>
            <a:off x="761764" y="-198513"/>
            <a:ext cx="392312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pic>
        <p:nvPicPr>
          <p:cNvPr id="3" name="Picture 2" descr="A person wearing a headset and a white coat&#10;&#10;Description automatically generated">
            <a:extLst>
              <a:ext uri="{FF2B5EF4-FFF2-40B4-BE49-F238E27FC236}">
                <a16:creationId xmlns:a16="http://schemas.microsoft.com/office/drawing/2014/main" id="{511B9050-0398-2280-4774-F81C43F1C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661" y="1409273"/>
            <a:ext cx="5063872" cy="5063872"/>
          </a:xfrm>
          <a:prstGeom prst="rect">
            <a:avLst/>
          </a:prstGeom>
        </p:spPr>
      </p:pic>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537519" y="-2246682"/>
            <a:ext cx="615553" cy="4985360"/>
          </a:xfrm>
          <a:prstGeom prst="rect">
            <a:avLst/>
          </a:prstGeom>
          <a:noFill/>
        </p:spPr>
        <p:txBody>
          <a:bodyPr vert="vert270" wrap="square" rtlCol="0">
            <a:spAutoFit/>
          </a:bodyPr>
          <a:lstStyle/>
          <a:p>
            <a:pPr algn="ctr"/>
            <a:r>
              <a:rPr lang="en-GB" sz="2800" b="1" i="0">
                <a:effectLst/>
                <a:latin typeface="Söhne"/>
              </a:rPr>
              <a:t>Vision and Mission</a:t>
            </a:r>
            <a:endParaRPr lang="en-GB" sz="2800">
              <a:latin typeface="Candara" panose="020E0502030303020204" pitchFamily="34" charset="0"/>
            </a:endParaRPr>
          </a:p>
        </p:txBody>
      </p:sp>
      <p:sp>
        <p:nvSpPr>
          <p:cNvPr id="7" name="TextBox 6">
            <a:extLst>
              <a:ext uri="{FF2B5EF4-FFF2-40B4-BE49-F238E27FC236}">
                <a16:creationId xmlns:a16="http://schemas.microsoft.com/office/drawing/2014/main" id="{B81D1C2A-3E65-E9AC-37E0-212625277A0A}"/>
              </a:ext>
            </a:extLst>
          </p:cNvPr>
          <p:cNvSpPr txBox="1"/>
          <p:nvPr/>
        </p:nvSpPr>
        <p:spPr>
          <a:xfrm rot="5400000">
            <a:off x="4058155" y="-2335130"/>
            <a:ext cx="553998" cy="7472804"/>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Our Vision for Health &amp; Wellness, Our Mission with </a:t>
            </a:r>
            <a:r>
              <a:rPr lang="en-US" sz="2400" b="1" i="1" err="1">
                <a:effectLst/>
                <a:latin typeface="Candara" panose="020E0502030303020204" pitchFamily="34" charset="0"/>
              </a:rPr>
              <a:t>ResQ</a:t>
            </a:r>
            <a:endParaRPr lang="en-GB" sz="2400" i="1">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5D90B4CD-8D6C-B821-ACBB-DD08FB3EDBFE}"/>
              </a:ext>
            </a:extLst>
          </p:cNvPr>
          <p:cNvSpPr txBox="1"/>
          <p:nvPr/>
        </p:nvSpPr>
        <p:spPr>
          <a:xfrm rot="5400000">
            <a:off x="2795682" y="422114"/>
            <a:ext cx="492443" cy="4019615"/>
          </a:xfrm>
          <a:prstGeom prst="rect">
            <a:avLst/>
          </a:prstGeom>
          <a:noFill/>
        </p:spPr>
        <p:txBody>
          <a:bodyPr vert="vert270" wrap="square" rtlCol="0">
            <a:spAutoFit/>
          </a:bodyPr>
          <a:lstStyle/>
          <a:p>
            <a:r>
              <a:rPr lang="en-GB" sz="2000" i="0">
                <a:effectLst/>
                <a:latin typeface="Candara" panose="020E0502030303020204" pitchFamily="34" charset="0"/>
              </a:rPr>
              <a:t> </a:t>
            </a:r>
            <a:endParaRPr lang="en-GB" sz="2000" i="1">
              <a:latin typeface="Candara" panose="020E0502030303020204" pitchFamily="34" charset="0"/>
            </a:endParaRPr>
          </a:p>
        </p:txBody>
      </p:sp>
      <p:sp>
        <p:nvSpPr>
          <p:cNvPr id="5" name="TextBox 4">
            <a:extLst>
              <a:ext uri="{FF2B5EF4-FFF2-40B4-BE49-F238E27FC236}">
                <a16:creationId xmlns:a16="http://schemas.microsoft.com/office/drawing/2014/main" id="{3C0048FB-3A1E-2585-4D65-28D007E4B9EC}"/>
              </a:ext>
            </a:extLst>
          </p:cNvPr>
          <p:cNvSpPr txBox="1"/>
          <p:nvPr/>
        </p:nvSpPr>
        <p:spPr>
          <a:xfrm rot="5400000">
            <a:off x="3379811" y="263690"/>
            <a:ext cx="3877985" cy="7594803"/>
          </a:xfrm>
          <a:prstGeom prst="rect">
            <a:avLst/>
          </a:prstGeom>
          <a:noFill/>
        </p:spPr>
        <p:txBody>
          <a:bodyPr vert="vert270" wrap="square" rtlCol="0">
            <a:spAutoFit/>
          </a:bodyPr>
          <a:lstStyle/>
          <a:p>
            <a:pPr marL="342900" indent="-342900">
              <a:buBlip>
                <a:blip r:embed="rId5"/>
              </a:buBlip>
            </a:pPr>
            <a:r>
              <a:rPr lang="en-GB" sz="2000" dirty="0">
                <a:latin typeface="Candara" panose="020E0502030303020204" pitchFamily="34" charset="0"/>
              </a:rPr>
              <a:t>Connected Wellness and Health</a:t>
            </a: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Data-Driven Insights</a:t>
            </a:r>
          </a:p>
          <a:p>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i="1" dirty="0">
              <a:latin typeface="Candara" panose="020E0502030303020204" pitchFamily="34" charset="0"/>
            </a:endParaRPr>
          </a:p>
        </p:txBody>
      </p:sp>
    </p:spTree>
    <p:extLst>
      <p:ext uri="{BB962C8B-B14F-4D97-AF65-F5344CB8AC3E}">
        <p14:creationId xmlns:p14="http://schemas.microsoft.com/office/powerpoint/2010/main" val="1150380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4B24973-DE8B-6222-39C5-4381A7C92891}"/>
              </a:ext>
            </a:extLst>
          </p:cNvPr>
          <p:cNvSpPr/>
          <p:nvPr/>
        </p:nvSpPr>
        <p:spPr>
          <a:xfrm>
            <a:off x="6799385" y="1519470"/>
            <a:ext cx="5299724" cy="5338530"/>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86BB13EE-7293-10DD-CAA0-90D56941BF4A}"/>
              </a:ext>
            </a:extLst>
          </p:cNvPr>
          <p:cNvSpPr/>
          <p:nvPr/>
        </p:nvSpPr>
        <p:spPr>
          <a:xfrm>
            <a:off x="761764" y="-198513"/>
            <a:ext cx="3923126" cy="767744"/>
          </a:xfrm>
          <a:custGeom>
            <a:avLst/>
            <a:gdLst>
              <a:gd name="connsiteX0" fmla="*/ 419337 w 4935921"/>
              <a:gd name="connsiteY0" fmla="*/ 709053 h 767744"/>
              <a:gd name="connsiteX1" fmla="*/ 1135617 w 4935921"/>
              <a:gd name="connsiteY1" fmla="*/ 747153 h 767744"/>
              <a:gd name="connsiteX2" fmla="*/ 2613897 w 4935921"/>
              <a:gd name="connsiteY2" fmla="*/ 655713 h 767744"/>
              <a:gd name="connsiteX3" fmla="*/ 4541757 w 4935921"/>
              <a:gd name="connsiteY3" fmla="*/ 754773 h 767744"/>
              <a:gd name="connsiteX4" fmla="*/ 4724637 w 4935921"/>
              <a:gd name="connsiteY4" fmla="*/ 396633 h 767744"/>
              <a:gd name="connsiteX5" fmla="*/ 4922757 w 4935921"/>
              <a:gd name="connsiteY5" fmla="*/ 145173 h 767744"/>
              <a:gd name="connsiteX6" fmla="*/ 4328397 w 4935921"/>
              <a:gd name="connsiteY6" fmla="*/ 122313 h 767744"/>
              <a:gd name="connsiteX7" fmla="*/ 952737 w 4935921"/>
              <a:gd name="connsiteY7" fmla="*/ 393 h 767744"/>
              <a:gd name="connsiteX8" fmla="*/ 15477 w 4935921"/>
              <a:gd name="connsiteY8" fmla="*/ 168033 h 767744"/>
              <a:gd name="connsiteX9" fmla="*/ 419337 w 4935921"/>
              <a:gd name="connsiteY9" fmla="*/ 709053 h 7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921" h="767744">
                <a:moveTo>
                  <a:pt x="419337" y="709053"/>
                </a:moveTo>
                <a:cubicBezTo>
                  <a:pt x="606027" y="805573"/>
                  <a:pt x="769857" y="756043"/>
                  <a:pt x="1135617" y="747153"/>
                </a:cubicBezTo>
                <a:cubicBezTo>
                  <a:pt x="1501377" y="738263"/>
                  <a:pt x="2046207" y="654443"/>
                  <a:pt x="2613897" y="655713"/>
                </a:cubicBezTo>
                <a:cubicBezTo>
                  <a:pt x="3181587" y="656983"/>
                  <a:pt x="4189967" y="797953"/>
                  <a:pt x="4541757" y="754773"/>
                </a:cubicBezTo>
                <a:cubicBezTo>
                  <a:pt x="4893547" y="711593"/>
                  <a:pt x="4661137" y="498233"/>
                  <a:pt x="4724637" y="396633"/>
                </a:cubicBezTo>
                <a:cubicBezTo>
                  <a:pt x="4788137" y="295033"/>
                  <a:pt x="4988797" y="190893"/>
                  <a:pt x="4922757" y="145173"/>
                </a:cubicBezTo>
                <a:cubicBezTo>
                  <a:pt x="4856717" y="99453"/>
                  <a:pt x="4328397" y="122313"/>
                  <a:pt x="4328397" y="122313"/>
                </a:cubicBezTo>
                <a:cubicBezTo>
                  <a:pt x="3666727" y="98183"/>
                  <a:pt x="1671557" y="-7227"/>
                  <a:pt x="952737" y="393"/>
                </a:cubicBezTo>
                <a:cubicBezTo>
                  <a:pt x="233917" y="8013"/>
                  <a:pt x="103107" y="52463"/>
                  <a:pt x="15477" y="168033"/>
                </a:cubicBezTo>
                <a:cubicBezTo>
                  <a:pt x="-72153" y="283603"/>
                  <a:pt x="232647" y="612533"/>
                  <a:pt x="419337" y="70905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8BA18353-C4E5-C3CD-2650-839B2A7ADAD6}"/>
              </a:ext>
            </a:extLst>
          </p:cNvPr>
          <p:cNvGrpSpPr/>
          <p:nvPr/>
        </p:nvGrpSpPr>
        <p:grpSpPr>
          <a:xfrm rot="11438469" flipV="1">
            <a:off x="-304811" y="-4300463"/>
            <a:ext cx="18009893" cy="4369284"/>
            <a:chOff x="0" y="0"/>
            <a:chExt cx="12051614" cy="3179030"/>
          </a:xfrm>
        </p:grpSpPr>
        <p:sp>
          <p:nvSpPr>
            <p:cNvPr id="24" name="Freeform: Shape 23">
              <a:extLst>
                <a:ext uri="{FF2B5EF4-FFF2-40B4-BE49-F238E27FC236}">
                  <a16:creationId xmlns:a16="http://schemas.microsoft.com/office/drawing/2014/main" id="{927EA3A9-4C07-6099-A3F7-CA3BBF1D4498}"/>
                </a:ext>
              </a:extLst>
            </p:cNvPr>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D6150111-72E6-8BA6-2CBC-1C9DFAEA3830}"/>
                </a:ext>
              </a:extLst>
            </p:cNvPr>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68332F87-FEC7-1F15-9027-38CC397774C8}"/>
                </a:ext>
              </a:extLst>
            </p:cNvPr>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98A316B9-1161-34BD-A8DC-416B464691D9}"/>
                </a:ext>
              </a:extLst>
            </p:cNvPr>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C7CE979-A8FB-DF75-6BCF-7B916FD07790}"/>
                </a:ext>
              </a:extLst>
            </p:cNvPr>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62B6DFE4-54A8-4B74-9814-64C5333176AA}"/>
                </a:ext>
              </a:extLst>
            </p:cNvPr>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pic>
        <p:nvPicPr>
          <p:cNvPr id="3" name="Picture 2" descr="A person wearing a headset and a white coat&#10;&#10;Description automatically generated">
            <a:extLst>
              <a:ext uri="{FF2B5EF4-FFF2-40B4-BE49-F238E27FC236}">
                <a16:creationId xmlns:a16="http://schemas.microsoft.com/office/drawing/2014/main" id="{511B9050-0398-2280-4774-F81C43F1C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661" y="1409273"/>
            <a:ext cx="5063872" cy="5063872"/>
          </a:xfrm>
          <a:prstGeom prst="rect">
            <a:avLst/>
          </a:prstGeom>
        </p:spPr>
      </p:pic>
      <p:grpSp>
        <p:nvGrpSpPr>
          <p:cNvPr id="16" name="Group 15">
            <a:extLst>
              <a:ext uri="{FF2B5EF4-FFF2-40B4-BE49-F238E27FC236}">
                <a16:creationId xmlns:a16="http://schemas.microsoft.com/office/drawing/2014/main" id="{6FAD172B-C5E8-5D13-E489-F3B29A9C33A8}"/>
              </a:ext>
            </a:extLst>
          </p:cNvPr>
          <p:cNvGrpSpPr>
            <a:grpSpLocks/>
          </p:cNvGrpSpPr>
          <p:nvPr/>
        </p:nvGrpSpPr>
        <p:grpSpPr>
          <a:xfrm rot="21085477" flipV="1">
            <a:off x="-2776195" y="5926670"/>
            <a:ext cx="18009893" cy="2465848"/>
            <a:chOff x="0" y="0"/>
            <a:chExt cx="12051614" cy="3179030"/>
          </a:xfrm>
        </p:grpSpPr>
        <p:sp>
          <p:nvSpPr>
            <p:cNvPr id="17" name="Freeform: Shape 16">
              <a:extLst>
                <a:ext uri="{FF2B5EF4-FFF2-40B4-BE49-F238E27FC236}">
                  <a16:creationId xmlns:a16="http://schemas.microsoft.com/office/drawing/2014/main" id="{3D9CE299-2154-1E39-E85A-60A7DF40EAD6}"/>
                </a:ext>
              </a:extLst>
            </p:cNvPr>
            <p:cNvSpPr>
              <a:spLocks/>
            </p:cNvSpPr>
            <p:nvPr/>
          </p:nvSpPr>
          <p:spPr>
            <a:xfrm rot="21304681">
              <a:off x="0" y="1047970"/>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897266C-CDE3-AA2C-D738-2072A6321861}"/>
                </a:ext>
              </a:extLst>
            </p:cNvPr>
            <p:cNvSpPr>
              <a:spLocks/>
            </p:cNvSpPr>
            <p:nvPr/>
          </p:nvSpPr>
          <p:spPr>
            <a:xfrm rot="21119972">
              <a:off x="227279" y="681505"/>
              <a:ext cx="11824335" cy="213106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8B0D8A94-92F5-7787-EF95-6B4C560E0E1C}"/>
                </a:ext>
              </a:extLst>
            </p:cNvPr>
            <p:cNvSpPr>
              <a:spLocks/>
            </p:cNvSpPr>
            <p:nvPr/>
          </p:nvSpPr>
          <p:spPr>
            <a:xfrm rot="20920448">
              <a:off x="184994" y="0"/>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CADAC8E3-F78A-90F9-FC89-ED10D04A82CA}"/>
                </a:ext>
              </a:extLst>
            </p:cNvPr>
            <p:cNvSpPr>
              <a:spLocks/>
            </p:cNvSpPr>
            <p:nvPr/>
          </p:nvSpPr>
          <p:spPr>
            <a:xfrm>
              <a:off x="57040" y="432314"/>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8FCA721F-B490-DC5C-739D-A9DB3CBEBC17}"/>
                </a:ext>
              </a:extLst>
            </p:cNvPr>
            <p:cNvSpPr>
              <a:spLocks/>
            </p:cNvSpPr>
            <p:nvPr/>
          </p:nvSpPr>
          <p:spPr>
            <a:xfrm rot="21389982">
              <a:off x="50763" y="367015"/>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998AB137-C047-CDF4-D483-FF38D4E2FF11}"/>
                </a:ext>
              </a:extLst>
            </p:cNvPr>
            <p:cNvSpPr>
              <a:spLocks/>
            </p:cNvSpPr>
            <p:nvPr/>
          </p:nvSpPr>
          <p:spPr>
            <a:xfrm rot="21304681">
              <a:off x="182902" y="135662"/>
              <a:ext cx="11824335" cy="2548890"/>
            </a:xfrm>
            <a:custGeom>
              <a:avLst/>
              <a:gdLst>
                <a:gd name="connsiteX0" fmla="*/ 664865 w 8800723"/>
                <a:gd name="connsiteY0" fmla="*/ 951133 h 1431944"/>
                <a:gd name="connsiteX1" fmla="*/ 1645940 w 8800723"/>
                <a:gd name="connsiteY1" fmla="*/ 1389283 h 1431944"/>
                <a:gd name="connsiteX2" fmla="*/ 2684165 w 8800723"/>
                <a:gd name="connsiteY2" fmla="*/ 1332133 h 1431944"/>
                <a:gd name="connsiteX3" fmla="*/ 4170065 w 8800723"/>
                <a:gd name="connsiteY3" fmla="*/ 655858 h 1431944"/>
                <a:gd name="connsiteX4" fmla="*/ 6360815 w 8800723"/>
                <a:gd name="connsiteY4" fmla="*/ 1084483 h 1431944"/>
                <a:gd name="connsiteX5" fmla="*/ 8227715 w 8800723"/>
                <a:gd name="connsiteY5" fmla="*/ 608233 h 1431944"/>
                <a:gd name="connsiteX6" fmla="*/ 8780165 w 8800723"/>
                <a:gd name="connsiteY6" fmla="*/ 208183 h 1431944"/>
                <a:gd name="connsiteX7" fmla="*/ 7656215 w 8800723"/>
                <a:gd name="connsiteY7" fmla="*/ 55783 h 1431944"/>
                <a:gd name="connsiteX8" fmla="*/ 541040 w 8800723"/>
                <a:gd name="connsiteY8" fmla="*/ 74833 h 1431944"/>
                <a:gd name="connsiteX9" fmla="*/ 512465 w 8800723"/>
                <a:gd name="connsiteY9" fmla="*/ 913033 h 1431944"/>
                <a:gd name="connsiteX10" fmla="*/ 664865 w 8800723"/>
                <a:gd name="connsiteY10" fmla="*/ 951133 h 14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723" h="1431944">
                  <a:moveTo>
                    <a:pt x="664865" y="951133"/>
                  </a:moveTo>
                  <a:cubicBezTo>
                    <a:pt x="853777" y="1030508"/>
                    <a:pt x="1309390" y="1325783"/>
                    <a:pt x="1645940" y="1389283"/>
                  </a:cubicBezTo>
                  <a:cubicBezTo>
                    <a:pt x="1982490" y="1452783"/>
                    <a:pt x="2263478" y="1454371"/>
                    <a:pt x="2684165" y="1332133"/>
                  </a:cubicBezTo>
                  <a:cubicBezTo>
                    <a:pt x="3104853" y="1209896"/>
                    <a:pt x="3557290" y="697133"/>
                    <a:pt x="4170065" y="655858"/>
                  </a:cubicBezTo>
                  <a:cubicBezTo>
                    <a:pt x="4782840" y="614583"/>
                    <a:pt x="5684540" y="1092420"/>
                    <a:pt x="6360815" y="1084483"/>
                  </a:cubicBezTo>
                  <a:cubicBezTo>
                    <a:pt x="7037090" y="1076546"/>
                    <a:pt x="7824490" y="754283"/>
                    <a:pt x="8227715" y="608233"/>
                  </a:cubicBezTo>
                  <a:cubicBezTo>
                    <a:pt x="8630940" y="462183"/>
                    <a:pt x="8875415" y="300258"/>
                    <a:pt x="8780165" y="208183"/>
                  </a:cubicBezTo>
                  <a:cubicBezTo>
                    <a:pt x="8684915" y="116108"/>
                    <a:pt x="9029402" y="78008"/>
                    <a:pt x="7656215" y="55783"/>
                  </a:cubicBezTo>
                  <a:cubicBezTo>
                    <a:pt x="6283028" y="33558"/>
                    <a:pt x="1731665" y="-68042"/>
                    <a:pt x="541040" y="74833"/>
                  </a:cubicBezTo>
                  <a:cubicBezTo>
                    <a:pt x="-649585" y="217708"/>
                    <a:pt x="493415" y="766983"/>
                    <a:pt x="512465" y="913033"/>
                  </a:cubicBezTo>
                  <a:cubicBezTo>
                    <a:pt x="531515" y="1059083"/>
                    <a:pt x="475953" y="871758"/>
                    <a:pt x="664865" y="951133"/>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9" name="TextBox 38">
            <a:extLst>
              <a:ext uri="{FF2B5EF4-FFF2-40B4-BE49-F238E27FC236}">
                <a16:creationId xmlns:a16="http://schemas.microsoft.com/office/drawing/2014/main" id="{C12FE9BF-36CF-E9FC-E031-5184FF9AB8B6}"/>
              </a:ext>
            </a:extLst>
          </p:cNvPr>
          <p:cNvSpPr txBox="1"/>
          <p:nvPr/>
        </p:nvSpPr>
        <p:spPr>
          <a:xfrm rot="5400000">
            <a:off x="2537519" y="-2246682"/>
            <a:ext cx="615553" cy="4985360"/>
          </a:xfrm>
          <a:prstGeom prst="rect">
            <a:avLst/>
          </a:prstGeom>
          <a:noFill/>
        </p:spPr>
        <p:txBody>
          <a:bodyPr vert="vert270" wrap="square" rtlCol="0">
            <a:spAutoFit/>
          </a:bodyPr>
          <a:lstStyle/>
          <a:p>
            <a:pPr algn="ctr"/>
            <a:r>
              <a:rPr lang="en-GB" sz="2800" b="1" i="0">
                <a:effectLst/>
                <a:latin typeface="Söhne"/>
              </a:rPr>
              <a:t>Vision and Mission</a:t>
            </a:r>
            <a:endParaRPr lang="en-GB" sz="2800">
              <a:latin typeface="Candara" panose="020E0502030303020204" pitchFamily="34" charset="0"/>
            </a:endParaRPr>
          </a:p>
        </p:txBody>
      </p:sp>
      <p:sp>
        <p:nvSpPr>
          <p:cNvPr id="7" name="TextBox 6">
            <a:extLst>
              <a:ext uri="{FF2B5EF4-FFF2-40B4-BE49-F238E27FC236}">
                <a16:creationId xmlns:a16="http://schemas.microsoft.com/office/drawing/2014/main" id="{B81D1C2A-3E65-E9AC-37E0-212625277A0A}"/>
              </a:ext>
            </a:extLst>
          </p:cNvPr>
          <p:cNvSpPr txBox="1"/>
          <p:nvPr/>
        </p:nvSpPr>
        <p:spPr>
          <a:xfrm rot="5400000">
            <a:off x="4058155" y="-2335130"/>
            <a:ext cx="553998" cy="7472804"/>
          </a:xfrm>
          <a:prstGeom prst="rect">
            <a:avLst/>
          </a:prstGeom>
          <a:noFill/>
        </p:spPr>
        <p:txBody>
          <a:bodyPr vert="vert270" wrap="square" rtlCol="0">
            <a:spAutoFit/>
          </a:bodyPr>
          <a:lstStyle/>
          <a:p>
            <a:r>
              <a:rPr lang="en-GB" sz="2400" b="1" i="0">
                <a:effectLst/>
                <a:latin typeface="Candara" panose="020E0502030303020204" pitchFamily="34" charset="0"/>
              </a:rPr>
              <a:t> </a:t>
            </a:r>
            <a:r>
              <a:rPr lang="en-US" sz="2400" b="1" i="1">
                <a:effectLst/>
                <a:latin typeface="Candara" panose="020E0502030303020204" pitchFamily="34" charset="0"/>
              </a:rPr>
              <a:t>Our Vision for Health &amp; Wellness, Our Mission with </a:t>
            </a:r>
            <a:r>
              <a:rPr lang="en-US" sz="2400" b="1" i="1" err="1">
                <a:effectLst/>
                <a:latin typeface="Candara" panose="020E0502030303020204" pitchFamily="34" charset="0"/>
              </a:rPr>
              <a:t>ResQ</a:t>
            </a:r>
            <a:endParaRPr lang="en-GB" sz="2400" i="1">
              <a:latin typeface="Candara" panose="020E0502030303020204" pitchFamily="34" charset="0"/>
            </a:endParaRPr>
          </a:p>
        </p:txBody>
      </p:sp>
      <p:grpSp>
        <p:nvGrpSpPr>
          <p:cNvPr id="32" name="Group 31">
            <a:extLst>
              <a:ext uri="{FF2B5EF4-FFF2-40B4-BE49-F238E27FC236}">
                <a16:creationId xmlns:a16="http://schemas.microsoft.com/office/drawing/2014/main" id="{8597818E-2348-C228-1564-B64BCE404BF4}"/>
              </a:ext>
            </a:extLst>
          </p:cNvPr>
          <p:cNvGrpSpPr/>
          <p:nvPr/>
        </p:nvGrpSpPr>
        <p:grpSpPr>
          <a:xfrm>
            <a:off x="-1888472" y="-1565938"/>
            <a:ext cx="3309537" cy="2633579"/>
            <a:chOff x="-1888472" y="-1565938"/>
            <a:chExt cx="3309537" cy="2633579"/>
          </a:xfrm>
        </p:grpSpPr>
        <p:grpSp>
          <p:nvGrpSpPr>
            <p:cNvPr id="9" name="Group 8">
              <a:extLst>
                <a:ext uri="{FF2B5EF4-FFF2-40B4-BE49-F238E27FC236}">
                  <a16:creationId xmlns:a16="http://schemas.microsoft.com/office/drawing/2014/main" id="{E56EADBA-2A54-888D-F9E3-73F5E0F3B174}"/>
                </a:ext>
              </a:extLst>
            </p:cNvPr>
            <p:cNvGrpSpPr/>
            <p:nvPr/>
          </p:nvGrpSpPr>
          <p:grpSpPr>
            <a:xfrm rot="1635564">
              <a:off x="-1888472" y="-1565938"/>
              <a:ext cx="3309537" cy="2633579"/>
              <a:chOff x="-1332637" y="-535278"/>
              <a:chExt cx="3309537" cy="2633579"/>
            </a:xfrm>
          </p:grpSpPr>
          <p:sp>
            <p:nvSpPr>
              <p:cNvPr id="10" name="Freeform: Shape 9">
                <a:extLst>
                  <a:ext uri="{FF2B5EF4-FFF2-40B4-BE49-F238E27FC236}">
                    <a16:creationId xmlns:a16="http://schemas.microsoft.com/office/drawing/2014/main" id="{9501E155-7AA2-1421-76BB-0575B99B642A}"/>
                  </a:ext>
                </a:extLst>
              </p:cNvPr>
              <p:cNvSpPr/>
              <p:nvPr/>
            </p:nvSpPr>
            <p:spPr>
              <a:xfrm>
                <a:off x="-1167582" y="94214"/>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3" name="Freeform: Shape 12">
                <a:extLst>
                  <a:ext uri="{FF2B5EF4-FFF2-40B4-BE49-F238E27FC236}">
                    <a16:creationId xmlns:a16="http://schemas.microsoft.com/office/drawing/2014/main" id="{64161294-5090-30D0-E9D1-A3AC92011CCB}"/>
                  </a:ext>
                </a:extLst>
              </p:cNvPr>
              <p:cNvSpPr/>
              <p:nvPr/>
            </p:nvSpPr>
            <p:spPr>
              <a:xfrm rot="407845">
                <a:off x="-365603" y="-151840"/>
                <a:ext cx="2342503"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26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1" name="Freeform: Shape 10">
                <a:extLst>
                  <a:ext uri="{FF2B5EF4-FFF2-40B4-BE49-F238E27FC236}">
                    <a16:creationId xmlns:a16="http://schemas.microsoft.com/office/drawing/2014/main" id="{D8BB2408-76AB-D3AE-21B2-1E81B11FE98D}"/>
                  </a:ext>
                </a:extLst>
              </p:cNvPr>
              <p:cNvSpPr/>
              <p:nvPr/>
            </p:nvSpPr>
            <p:spPr>
              <a:xfrm rot="782788">
                <a:off x="-1219332" y="-279186"/>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FEE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4" name="Freeform: Shape 13">
                <a:extLst>
                  <a:ext uri="{FF2B5EF4-FFF2-40B4-BE49-F238E27FC236}">
                    <a16:creationId xmlns:a16="http://schemas.microsoft.com/office/drawing/2014/main" id="{288756B3-3AFA-5A94-0E41-33FDEAD0B335}"/>
                  </a:ext>
                </a:extLst>
              </p:cNvPr>
              <p:cNvSpPr/>
              <p:nvPr/>
            </p:nvSpPr>
            <p:spPr>
              <a:xfrm>
                <a:off x="-1173563" y="-358150"/>
                <a:ext cx="3109965" cy="2100085"/>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817E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2" name="Freeform: Shape 11">
                <a:extLst>
                  <a:ext uri="{FF2B5EF4-FFF2-40B4-BE49-F238E27FC236}">
                    <a16:creationId xmlns:a16="http://schemas.microsoft.com/office/drawing/2014/main" id="{364E9F58-F824-F1F5-8194-3BABC0D7320D}"/>
                  </a:ext>
                </a:extLst>
              </p:cNvPr>
              <p:cNvSpPr/>
              <p:nvPr/>
            </p:nvSpPr>
            <p:spPr>
              <a:xfrm>
                <a:off x="-1332637" y="-535278"/>
                <a:ext cx="310996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C33C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sp>
            <p:nvSpPr>
              <p:cNvPr id="15" name="Freeform: Shape 14">
                <a:extLst>
                  <a:ext uri="{FF2B5EF4-FFF2-40B4-BE49-F238E27FC236}">
                    <a16:creationId xmlns:a16="http://schemas.microsoft.com/office/drawing/2014/main" id="{06696952-32D3-ED00-2E2B-9742BA0BCA02}"/>
                  </a:ext>
                </a:extLst>
              </p:cNvPr>
              <p:cNvSpPr/>
              <p:nvPr/>
            </p:nvSpPr>
            <p:spPr>
              <a:xfrm>
                <a:off x="-994709" y="-264129"/>
                <a:ext cx="2844015" cy="2004087"/>
              </a:xfrm>
              <a:custGeom>
                <a:avLst/>
                <a:gdLst>
                  <a:gd name="connsiteX0" fmla="*/ 375670 w 3109965"/>
                  <a:gd name="connsiteY0" fmla="*/ 1761559 h 2004087"/>
                  <a:gd name="connsiteX1" fmla="*/ 699520 w 3109965"/>
                  <a:gd name="connsiteY1" fmla="*/ 1894909 h 2004087"/>
                  <a:gd name="connsiteX2" fmla="*/ 1366270 w 3109965"/>
                  <a:gd name="connsiteY2" fmla="*/ 1799659 h 2004087"/>
                  <a:gd name="connsiteX3" fmla="*/ 2337820 w 3109965"/>
                  <a:gd name="connsiteY3" fmla="*/ 1980634 h 2004087"/>
                  <a:gd name="connsiteX4" fmla="*/ 3109345 w 3109965"/>
                  <a:gd name="connsiteY4" fmla="*/ 1180534 h 2004087"/>
                  <a:gd name="connsiteX5" fmla="*/ 2442595 w 3109965"/>
                  <a:gd name="connsiteY5" fmla="*/ 123259 h 2004087"/>
                  <a:gd name="connsiteX6" fmla="*/ 1128145 w 3109965"/>
                  <a:gd name="connsiteY6" fmla="*/ 28009 h 2004087"/>
                  <a:gd name="connsiteX7" fmla="*/ 61345 w 3109965"/>
                  <a:gd name="connsiteY7" fmla="*/ 180409 h 2004087"/>
                  <a:gd name="connsiteX8" fmla="*/ 166120 w 3109965"/>
                  <a:gd name="connsiteY8" fmla="*/ 1647259 h 2004087"/>
                  <a:gd name="connsiteX9" fmla="*/ 470920 w 3109965"/>
                  <a:gd name="connsiteY9" fmla="*/ 1828234 h 2004087"/>
                  <a:gd name="connsiteX10" fmla="*/ 375670 w 3109965"/>
                  <a:gd name="connsiteY10" fmla="*/ 1761559 h 20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9965" h="2004087">
                    <a:moveTo>
                      <a:pt x="375670" y="1761559"/>
                    </a:moveTo>
                    <a:cubicBezTo>
                      <a:pt x="413770" y="1772671"/>
                      <a:pt x="534420" y="1888559"/>
                      <a:pt x="699520" y="1894909"/>
                    </a:cubicBezTo>
                    <a:cubicBezTo>
                      <a:pt x="864620" y="1901259"/>
                      <a:pt x="1093220" y="1785372"/>
                      <a:pt x="1366270" y="1799659"/>
                    </a:cubicBezTo>
                    <a:cubicBezTo>
                      <a:pt x="1639320" y="1813946"/>
                      <a:pt x="2047308" y="2083821"/>
                      <a:pt x="2337820" y="1980634"/>
                    </a:cubicBezTo>
                    <a:cubicBezTo>
                      <a:pt x="2628332" y="1877447"/>
                      <a:pt x="3091883" y="1490096"/>
                      <a:pt x="3109345" y="1180534"/>
                    </a:cubicBezTo>
                    <a:cubicBezTo>
                      <a:pt x="3126807" y="870972"/>
                      <a:pt x="2772795" y="315346"/>
                      <a:pt x="2442595" y="123259"/>
                    </a:cubicBezTo>
                    <a:cubicBezTo>
                      <a:pt x="2112395" y="-68829"/>
                      <a:pt x="1525020" y="18484"/>
                      <a:pt x="1128145" y="28009"/>
                    </a:cubicBezTo>
                    <a:cubicBezTo>
                      <a:pt x="731270" y="37534"/>
                      <a:pt x="221682" y="-89466"/>
                      <a:pt x="61345" y="180409"/>
                    </a:cubicBezTo>
                    <a:cubicBezTo>
                      <a:pt x="-98992" y="450284"/>
                      <a:pt x="97857" y="1372621"/>
                      <a:pt x="166120" y="1647259"/>
                    </a:cubicBezTo>
                    <a:cubicBezTo>
                      <a:pt x="234382" y="1921897"/>
                      <a:pt x="432820" y="1810772"/>
                      <a:pt x="470920" y="1828234"/>
                    </a:cubicBezTo>
                    <a:cubicBezTo>
                      <a:pt x="509020" y="1845696"/>
                      <a:pt x="337570" y="1750447"/>
                      <a:pt x="375670" y="1761559"/>
                    </a:cubicBezTo>
                    <a:close/>
                  </a:path>
                </a:pathLst>
              </a:custGeom>
              <a:solidFill>
                <a:srgbClr val="ABF0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BF0D1"/>
                  </a:solidFill>
                </a:endParaRPr>
              </a:p>
            </p:txBody>
          </p:sp>
        </p:grpSp>
        <p:pic>
          <p:nvPicPr>
            <p:cNvPr id="8" name="Picture 7" descr="A black flame with a blue background&#10;&#10;Description automatically generated">
              <a:extLst>
                <a:ext uri="{FF2B5EF4-FFF2-40B4-BE49-F238E27FC236}">
                  <a16:creationId xmlns:a16="http://schemas.microsoft.com/office/drawing/2014/main" id="{27C4CF87-3D45-9158-ABCB-92F4D96204DB}"/>
                </a:ext>
              </a:extLst>
            </p:cNvPr>
            <p:cNvPicPr>
              <a:picLocks noChangeAspect="1"/>
            </p:cNvPicPr>
            <p:nvPr/>
          </p:nvPicPr>
          <p:blipFill rotWithShape="1">
            <a:blip r:embed="rId4">
              <a:extLst>
                <a:ext uri="{28A0092B-C50C-407E-A947-70E740481C1C}">
                  <a14:useLocalDpi xmlns:a14="http://schemas.microsoft.com/office/drawing/2010/main" val="0"/>
                </a:ext>
              </a:extLst>
            </a:blip>
            <a:srcRect l="19485" t="9656" r="16051" b="8474"/>
            <a:stretch/>
          </p:blipFill>
          <p:spPr>
            <a:xfrm>
              <a:off x="205395" y="34539"/>
              <a:ext cx="536970" cy="767744"/>
            </a:xfrm>
            <a:prstGeom prst="rect">
              <a:avLst/>
            </a:prstGeom>
          </p:spPr>
        </p:pic>
      </p:grpSp>
      <p:sp>
        <p:nvSpPr>
          <p:cNvPr id="2" name="TextBox 1">
            <a:extLst>
              <a:ext uri="{FF2B5EF4-FFF2-40B4-BE49-F238E27FC236}">
                <a16:creationId xmlns:a16="http://schemas.microsoft.com/office/drawing/2014/main" id="{5D90B4CD-8D6C-B821-ACBB-DD08FB3EDBFE}"/>
              </a:ext>
            </a:extLst>
          </p:cNvPr>
          <p:cNvSpPr txBox="1"/>
          <p:nvPr/>
        </p:nvSpPr>
        <p:spPr>
          <a:xfrm rot="5400000">
            <a:off x="2795682" y="422114"/>
            <a:ext cx="492443" cy="4019615"/>
          </a:xfrm>
          <a:prstGeom prst="rect">
            <a:avLst/>
          </a:prstGeom>
          <a:noFill/>
        </p:spPr>
        <p:txBody>
          <a:bodyPr vert="vert270" wrap="square" rtlCol="0">
            <a:spAutoFit/>
          </a:bodyPr>
          <a:lstStyle/>
          <a:p>
            <a:r>
              <a:rPr lang="en-GB" sz="2000" i="0">
                <a:effectLst/>
                <a:latin typeface="Candara" panose="020E0502030303020204" pitchFamily="34" charset="0"/>
              </a:rPr>
              <a:t> </a:t>
            </a:r>
            <a:endParaRPr lang="en-GB" sz="2000" i="1">
              <a:latin typeface="Candara" panose="020E0502030303020204" pitchFamily="34" charset="0"/>
            </a:endParaRPr>
          </a:p>
        </p:txBody>
      </p:sp>
      <p:sp>
        <p:nvSpPr>
          <p:cNvPr id="5" name="TextBox 4">
            <a:extLst>
              <a:ext uri="{FF2B5EF4-FFF2-40B4-BE49-F238E27FC236}">
                <a16:creationId xmlns:a16="http://schemas.microsoft.com/office/drawing/2014/main" id="{3C0048FB-3A1E-2585-4D65-28D007E4B9EC}"/>
              </a:ext>
            </a:extLst>
          </p:cNvPr>
          <p:cNvSpPr txBox="1"/>
          <p:nvPr/>
        </p:nvSpPr>
        <p:spPr>
          <a:xfrm rot="5400000">
            <a:off x="3379811" y="263690"/>
            <a:ext cx="3877985" cy="7594803"/>
          </a:xfrm>
          <a:prstGeom prst="rect">
            <a:avLst/>
          </a:prstGeom>
          <a:noFill/>
        </p:spPr>
        <p:txBody>
          <a:bodyPr vert="vert270" wrap="square" rtlCol="0">
            <a:spAutoFit/>
          </a:bodyPr>
          <a:lstStyle/>
          <a:p>
            <a:pPr marL="342900" indent="-342900">
              <a:buBlip>
                <a:blip r:embed="rId5"/>
              </a:buBlip>
            </a:pPr>
            <a:r>
              <a:rPr lang="en-GB" sz="2000" dirty="0">
                <a:latin typeface="Candara" panose="020E0502030303020204" pitchFamily="34" charset="0"/>
              </a:rPr>
              <a:t>Connected Wellness and Health</a:t>
            </a: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Data-Driven Insights</a:t>
            </a:r>
          </a:p>
          <a:p>
            <a:pPr marL="342900" indent="-342900">
              <a:buBlip>
                <a:blip r:embed="rId5"/>
              </a:buBlip>
            </a:pPr>
            <a:endParaRPr lang="en-GB" sz="2000" dirty="0">
              <a:latin typeface="Candara" panose="020E0502030303020204" pitchFamily="34" charset="0"/>
            </a:endParaRPr>
          </a:p>
          <a:p>
            <a:pPr marL="342900" indent="-342900">
              <a:buBlip>
                <a:blip r:embed="rId5"/>
              </a:buBlip>
            </a:pPr>
            <a:r>
              <a:rPr lang="en-GB" sz="2000" dirty="0">
                <a:latin typeface="Candara" panose="020E0502030303020204" pitchFamily="34" charset="0"/>
              </a:rPr>
              <a:t>Artificial Intelligence Innovation</a:t>
            </a:r>
          </a:p>
          <a:p>
            <a:pPr marL="342900" indent="-342900">
              <a:buBlip>
                <a:blip r:embed="rId5"/>
              </a:buBlip>
            </a:pPr>
            <a:endParaRPr lang="en-GB" sz="2000" dirty="0">
              <a:latin typeface="Candara" panose="020E0502030303020204" pitchFamily="34" charset="0"/>
            </a:endParaRPr>
          </a:p>
          <a:p>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pPr marL="342900" indent="-342900">
              <a:buFont typeface="Arial" panose="020B0604020202020204" pitchFamily="34" charset="0"/>
              <a:buChar char="•"/>
            </a:pPr>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dirty="0">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endParaRPr lang="en-GB" sz="2000" dirty="0">
              <a:latin typeface="Candara" panose="020E0502030303020204" pitchFamily="34" charset="0"/>
            </a:endParaRPr>
          </a:p>
          <a:p>
            <a:endParaRPr lang="en-GB" sz="2000" i="0" dirty="0">
              <a:effectLst/>
              <a:latin typeface="Candara" panose="020E0502030303020204" pitchFamily="34" charset="0"/>
            </a:endParaRPr>
          </a:p>
          <a:p>
            <a:pPr marL="342900" indent="-342900">
              <a:buFont typeface="Arial" panose="020B0604020202020204" pitchFamily="34" charset="0"/>
              <a:buChar char="•"/>
            </a:pPr>
            <a:endParaRPr lang="en-GB" sz="2000" i="1" dirty="0">
              <a:latin typeface="Candara" panose="020E0502030303020204" pitchFamily="34" charset="0"/>
            </a:endParaRPr>
          </a:p>
        </p:txBody>
      </p:sp>
    </p:spTree>
    <p:extLst>
      <p:ext uri="{BB962C8B-B14F-4D97-AF65-F5344CB8AC3E}">
        <p14:creationId xmlns:p14="http://schemas.microsoft.com/office/powerpoint/2010/main" val="2351371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87ED9AB6502941B919ADFB40716FD0" ma:contentTypeVersion="11" ma:contentTypeDescription="Een nieuw document maken." ma:contentTypeScope="" ma:versionID="404a95fd87b6e4ece322a11bc89cd303">
  <xsd:schema xmlns:xsd="http://www.w3.org/2001/XMLSchema" xmlns:xs="http://www.w3.org/2001/XMLSchema" xmlns:p="http://schemas.microsoft.com/office/2006/metadata/properties" xmlns:ns3="707548de-9faf-498c-8d7b-99b56fdb8135" xmlns:ns4="dfce9e81-8dfc-4c72-88a6-7af4d68bd82a" targetNamespace="http://schemas.microsoft.com/office/2006/metadata/properties" ma:root="true" ma:fieldsID="fa7213400795e8a118857a93f8e6b46e" ns3:_="" ns4:_="">
    <xsd:import namespace="707548de-9faf-498c-8d7b-99b56fdb8135"/>
    <xsd:import namespace="dfce9e81-8dfc-4c72-88a6-7af4d68bd82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7548de-9faf-498c-8d7b-99b56fdb8135"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element name="SharingHintHash" ma:index="10" nillable="true" ma:displayName="Hint-hash dele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ce9e81-8dfc-4c72-88a6-7af4d68bd82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A57A7C-6923-46B4-9402-48055BC12F39}">
  <ds:schemaRefs>
    <ds:schemaRef ds:uri="707548de-9faf-498c-8d7b-99b56fdb8135"/>
    <ds:schemaRef ds:uri="dfce9e81-8dfc-4c72-88a6-7af4d68bd8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690FCB4-8CA6-4DD0-95B7-F5A4D95DCF0D}">
  <ds:schemaRefs>
    <ds:schemaRef ds:uri="http://schemas.microsoft.com/sharepoint/v3/contenttype/forms"/>
  </ds:schemaRefs>
</ds:datastoreItem>
</file>

<file path=customXml/itemProps3.xml><?xml version="1.0" encoding="utf-8"?>
<ds:datastoreItem xmlns:ds="http://schemas.openxmlformats.org/officeDocument/2006/customXml" ds:itemID="{9FC7905D-13CE-4ACE-8A44-0CB89020A966}">
  <ds:schemaRefs>
    <ds:schemaRef ds:uri="http://schemas.microsoft.com/office/2006/documentManagement/types"/>
    <ds:schemaRef ds:uri="http://schemas.microsoft.com/office/2006/metadata/properties"/>
    <ds:schemaRef ds:uri="http://purl.org/dc/elements/1.1/"/>
    <ds:schemaRef ds:uri="http://www.w3.org/XML/1998/namespace"/>
    <ds:schemaRef ds:uri="http://purl.org/dc/terms/"/>
    <ds:schemaRef ds:uri="http://purl.org/dc/dcmitype/"/>
    <ds:schemaRef ds:uri="dfce9e81-8dfc-4c72-88a6-7af4d68bd82a"/>
    <ds:schemaRef ds:uri="http://schemas.microsoft.com/office/infopath/2007/PartnerControls"/>
    <ds:schemaRef ds:uri="http://schemas.openxmlformats.org/package/2006/metadata/core-properties"/>
    <ds:schemaRef ds:uri="707548de-9faf-498c-8d7b-99b56fdb8135"/>
  </ds:schemaRefs>
</ds:datastoreItem>
</file>

<file path=docProps/app.xml><?xml version="1.0" encoding="utf-8"?>
<Properties xmlns="http://schemas.openxmlformats.org/officeDocument/2006/extended-properties" xmlns:vt="http://schemas.openxmlformats.org/officeDocument/2006/docPropsVTypes">
  <TotalTime>0</TotalTime>
  <Words>2157</Words>
  <Application>Microsoft Office PowerPoint</Application>
  <PresentationFormat>Widescreen</PresentationFormat>
  <Paragraphs>396</Paragraphs>
  <Slides>29</Slides>
  <Notes>29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-apple-system</vt:lpstr>
      <vt:lpstr>Arial</vt:lpstr>
      <vt:lpstr>Arial Black</vt:lpstr>
      <vt:lpstr>Calibri</vt:lpstr>
      <vt:lpstr>Calibri Light</vt:lpstr>
      <vt:lpstr>Candara</vt:lpstr>
      <vt:lpstr>Söhne</vt:lpstr>
      <vt:lpstr>Zian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 Zele Vincent</dc:creator>
  <cp:lastModifiedBy>Van Zele Vincent</cp:lastModifiedBy>
  <cp:revision>1</cp:revision>
  <dcterms:created xsi:type="dcterms:W3CDTF">2023-12-06T08:47:11Z</dcterms:created>
  <dcterms:modified xsi:type="dcterms:W3CDTF">2023-12-21T15:45:04Z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0x010100FE87ED9AB6502941B919ADFB40716FD0</vt:lpwstr>
  </property>
</Properties>
</file>